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heme/theme1.xml" ContentType="application/vnd.openxmlformats-officedocument.theme+xml"/>
  <Override PartName="/ppt/theme/theme2.xml" ContentType="application/vnd.openxmlformats-officedocument.theme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5"/>
    <p:sldId id="257" r:id="rId6"/>
    <p:sldId id="258" r:id="rId7"/>
    <p:sldId id="259" r:id="rId8"/>
    <p:sldId id="260" r:id="rId9"/>
    <p:sldId id="261" r:id="rId4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6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presProps" Target="presProps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Relationship Id="rId4" Type="http://schemas.openxmlformats.org/officeDocument/2006/relationships/slideLayout" Target="../slideLayouts/slideLayout1.xml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99640" y="764640"/>
            <a:ext cx="7704360" cy="79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pc="-1" strike="noStrike">
                <a:solidFill>
                  <a:srgbClr val="ff8902"/>
                </a:solidFill>
                <a:latin typeface="Trebuchet MS"/>
              </a:rPr>
              <a:t>Click to edit the title text format</a:t>
            </a:r>
            <a:endParaRPr b="1" lang="en-US" sz="3600" spc="-1" strike="noStrike">
              <a:solidFill>
                <a:srgbClr val="ff8902"/>
              </a:solidFill>
              <a:latin typeface="Trebuchet MS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99640" y="1844640"/>
            <a:ext cx="7704360" cy="41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SzPct val="140000"/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Click to edit the outline text format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1" marL="838080" indent="-3808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Second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2" marL="1257480" indent="-3430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Third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3" marL="1714680" indent="-34308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Fourth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4" marL="2133720" indent="-30492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Fifth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5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Sixth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6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Seventh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</p:txBody>
      </p:sp>
      <p:sp>
        <p:nvSpPr>
          <p:cNvPr id="2" name="Text Box 4"/>
          <p:cNvSpPr/>
          <p:nvPr/>
        </p:nvSpPr>
        <p:spPr>
          <a:xfrm>
            <a:off x="7524720" y="-7920"/>
            <a:ext cx="1081080" cy="476280"/>
          </a:xfrm>
          <a:prstGeom prst="rect">
            <a:avLst/>
          </a:prstGeom>
          <a:solidFill>
            <a:srgbClr val="ffbf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82800" bIns="118800" anchor="t">
            <a:spAutoFit/>
          </a:bodyPr>
          <a:p>
            <a:pPr indent="0" algn="ctr">
              <a:lnSpc>
                <a:spcPct val="100000"/>
              </a:lnSpc>
              <a:spcBef>
                <a:spcPts val="1125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39BC1DD-0A37-465D-B075-62DFDC28891C}" type="slidenum">
              <a:rPr b="1" lang="en-US" sz="1800" spc="-1" strike="noStrike">
                <a:solidFill>
                  <a:srgbClr val="595949"/>
                </a:solidFill>
                <a:latin typeface="Trebuchet MS"/>
              </a:rPr>
              <a:t>&lt;number&gt;</a:t>
            </a:fld>
            <a:endParaRPr b="0" lang="en-US" sz="18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Text Box 5"/>
          <p:cNvSpPr/>
          <p:nvPr/>
        </p:nvSpPr>
        <p:spPr>
          <a:xfrm>
            <a:off x="1908000" y="6375600"/>
            <a:ext cx="68407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indent="0" algn="r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cs-CZ" sz="1000" spc="-1" strike="noStrike">
                <a:solidFill>
                  <a:srgbClr val="494939"/>
                </a:solidFill>
                <a:latin typeface="Trebuchet MS"/>
              </a:rPr>
              <a:t>© 2006 </a:t>
            </a:r>
            <a:r>
              <a:rPr b="1" lang="en-US" sz="1000" spc="-1" strike="noStrike">
                <a:solidFill>
                  <a:srgbClr val="494939"/>
                </a:solidFill>
                <a:latin typeface="Trebuchet MS"/>
              </a:rPr>
              <a:t>SIMONE Research Group, s.r.o.</a:t>
            </a:r>
            <a:r>
              <a:rPr b="0" lang="cs-CZ" sz="1000" spc="-1" strike="noStrike">
                <a:solidFill>
                  <a:srgbClr val="494939"/>
                </a:solidFill>
                <a:latin typeface="Trebuchet MS"/>
              </a:rPr>
              <a:t>  </a:t>
            </a:r>
            <a:endParaRPr b="0" lang="en-US" sz="10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Text Box 6"/>
          <p:cNvSpPr/>
          <p:nvPr/>
        </p:nvSpPr>
        <p:spPr>
          <a:xfrm>
            <a:off x="466560" y="68400"/>
            <a:ext cx="6769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cs-CZ" sz="1600" spc="-1" strike="noStrike">
                <a:solidFill>
                  <a:srgbClr val="ff8902"/>
                </a:solidFill>
                <a:latin typeface="Trebuchet MS"/>
              </a:rPr>
              <a:t>Kick-off meeting</a:t>
            </a: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pic>
        <p:nvPicPr>
          <p:cNvPr id="5" name="Picture 7" descr="sablona_svetla_smalllogo"/>
          <p:cNvPicPr/>
          <p:nvPr/>
        </p:nvPicPr>
        <p:blipFill>
          <a:blip r:embed="rId3"/>
          <a:stretch/>
        </p:blipFill>
        <p:spPr>
          <a:xfrm>
            <a:off x="539640" y="6356520"/>
            <a:ext cx="936720" cy="312480"/>
          </a:xfrm>
          <a:prstGeom prst="rect">
            <a:avLst/>
          </a:prstGeom>
          <a:ln w="0">
            <a:noFill/>
          </a:ln>
        </p:spPr>
      </p:pic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ablona_svetla_biglogo"/>
          <p:cNvPicPr/>
          <p:nvPr/>
        </p:nvPicPr>
        <p:blipFill>
          <a:blip r:embed="rId3"/>
          <a:stretch/>
        </p:blipFill>
        <p:spPr>
          <a:xfrm>
            <a:off x="4067280" y="932040"/>
            <a:ext cx="4681440" cy="15602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99640" y="764640"/>
            <a:ext cx="7704360" cy="792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pc="-1" strike="noStrike">
                <a:solidFill>
                  <a:srgbClr val="ff8902"/>
                </a:solidFill>
                <a:latin typeface="Trebuchet MS"/>
              </a:rPr>
              <a:t>Click to edit the title text format</a:t>
            </a:r>
            <a:endParaRPr b="1" lang="en-US" sz="3600" spc="-1" strike="noStrike">
              <a:solidFill>
                <a:srgbClr val="ff8902"/>
              </a:solidFill>
              <a:latin typeface="Trebuchet MS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99640" y="1844640"/>
            <a:ext cx="7704360" cy="4176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57200" indent="-45720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SzPct val="140000"/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Click to edit the outline text format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1" marL="838080" indent="-3808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Second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2" marL="1257480" indent="-343080">
              <a:spcBef>
                <a:spcPts val="901"/>
              </a:spcBef>
              <a:spcAft>
                <a:spcPts val="601"/>
              </a:spcAft>
              <a:buClr>
                <a:srgbClr val="ff8902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Third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3" marL="1714680" indent="-34308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Fourth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4" marL="2133720" indent="-304920">
              <a:spcBef>
                <a:spcPts val="901"/>
              </a:spcBef>
              <a:spcAft>
                <a:spcPts val="601"/>
              </a:spcAft>
              <a:buClr>
                <a:srgbClr val="494939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Fifth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5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Sixth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  <a:p>
            <a:pPr lvl="6" marL="2133720" indent="-304920">
              <a:spcBef>
                <a:spcPts val="901"/>
              </a:spcBef>
              <a:spcAft>
                <a:spcPts val="601"/>
              </a:spcAft>
              <a:buClr>
                <a:srgbClr val="000000"/>
              </a:buClr>
              <a:buFont typeface="Trebuchet MS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pc="-1" strike="noStrike">
                <a:solidFill>
                  <a:srgbClr val="494939"/>
                </a:solidFill>
                <a:latin typeface="Trebuchet MS"/>
              </a:rPr>
              <a:t>Seventh Outline Level</a:t>
            </a:r>
            <a:endParaRPr b="1" lang="en-US" sz="2400" spc="-1" strike="noStrike">
              <a:solidFill>
                <a:srgbClr val="494939"/>
              </a:solidFill>
              <a:latin typeface="Trebuchet MS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4"/>
  </p:sldLayoutIdLst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55640" y="2200000"/>
            <a:ext cx="7920000" cy="22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002E6E"/>
                </a:solidFill>
              </a:defRPr>
            </a:pPr>
            <a:r>
              <a:t>Requirements Workshop</a:t>
            </a:r>
          </a:p>
          <a:p>
            <a:pPr>
              <a:defRPr sz="2000">
                <a:solidFill>
                  <a:srgbClr val="002E6E"/>
                </a:solidFill>
              </a:defRPr>
            </a:pPr>
            <a:r>
              <a:t>Gas Dispatch System — Bapco Upstream</a:t>
            </a:r>
          </a:p>
          <a:p/>
          <a:p>
            <a:pPr>
              <a:defRPr sz="1400">
                <a:solidFill>
                  <a:srgbClr val="555555"/>
                </a:solidFill>
              </a:defRPr>
            </a:pPr>
            <a:r>
              <a:t>June 2026  |  Video Call</a:t>
            </a:r>
          </a:p>
          <a:p>
            <a:pPr>
              <a:defRPr sz="1200">
                <a:solidFill>
                  <a:srgbClr val="555555"/>
                </a:solidFill>
              </a:defRPr>
            </a:pPr>
            <a:r>
              <a:t>Bapco Upstream  ·  Bilfinger BTME  ·  SIMONE Research Group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Training &amp; Operations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9 training courses prepared: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TRN-001  System Overview (all stakeholders, 0.5 day)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TRN-002  Operator Basic (dispatchers, 3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TRN-003  Operator Advanced (senior ops, 2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TRN-004  Leak Detection Operations (2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TRN-005  Scenario Management &amp; Planning (2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TRN-006  Network Model Maintenance (3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TRN-007  System Administration (IT/OT staff, 3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TRN-008  OTS Instructor Training (2 days)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TRN-009  Train-the-Trainer (2 days)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E65100"/>
                </a:solidFill>
              </a:defRPr>
            </a:pPr>
            <a:r>
              <a:t>Questions: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How many operators to be trained?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How many shift groups (repeat sessions needed)?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Training location — on-site only, or also at vendor premises?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Interest in training-in-residence during implementation?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Specific emergency/curtailment scenarios for OTS?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Arabic language needed for UI or documentation?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Testing &amp; Acceptance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FAT — Factory Acceptance Test (at vendor premises)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All functionality demonstrated with simulated data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iFAT — Integrated FAT (at vendor premises)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End-to-end test with replayed SCADA data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SAT — Site Acceptance Test (at Bapco site)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Live SCADA data, all interfaces, real conditions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Performance &amp; Accuracy Testing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Model accuracy verification, leak detection sensitivity analysis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CC0000"/>
                </a:solidFill>
              </a:defRPr>
            </a:pPr>
            <a:r>
              <a:t>Provisional Operation Period (POP)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30–60 days continuous unattended operation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Clock resets on any unplanned downtime &gt; 12 hours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Final acceptance conditional on POP completion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E65100"/>
                </a:solidFill>
              </a:defRPr>
            </a:pPr>
            <a:r>
              <a:t>Question: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POP duration preference — 30 or 60 consecutive days?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Bapco witnesses at FAT — how many people, travel to where?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Project Timeline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1B5E20"/>
                </a:solidFill>
              </a:defRPr>
            </a:pPr>
            <a:r>
              <a:t>Week 1 (19 May) — Kick-off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Completed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1B5E20"/>
                </a:solidFill>
              </a:defRPr>
            </a:pPr>
            <a:r>
              <a:t>Week 2–3 (June) — Workshops</a:t>
            </a:r>
          </a:p>
          <a:p>
            <a:pPr>
              <a:spcAft>
                <a:spcPts val="200"/>
              </a:spcAft>
              <a:defRPr sz="1100" b="0">
                <a:solidFill>
                  <a:srgbClr val="CC0000"/>
                </a:solidFill>
              </a:defRPr>
            </a:pPr>
            <a:r>
              <a:t>  ← WE ARE HERE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Requirements confirmed, Excel register completed by departments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Week 3 (9 June) — First Specification for Review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Complete draft issued to Bapco + Bilfinger for comments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Weeks 4–5 — Review &amp; Finalization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Incorporate comments, resolve open items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Final tender-ready specification package delivered</a:t>
            </a:r>
          </a:p>
          <a:p>
            <a:pPr>
              <a:spcAft>
                <a:spcPts val="200"/>
              </a:spcAft>
              <a:defRPr sz="10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555555"/>
                </a:solidFill>
              </a:defRPr>
            </a:pPr>
            <a:r>
              <a:t>Implementation (indicative, after tender award):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Months 1–2: Detailed design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Months 3–6: Model construction + FAT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Months 7–10: Installation + SAT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Months 10–12: Tuning + Training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Months 12–15: POP + Final acceptance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Next Steps &amp; Homework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After this workshop, we will send you: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0">
                <a:solidFill>
                  <a:srgbClr val="000000"/>
                </a:solidFill>
              </a:defRPr>
            </a:pPr>
            <a:r>
              <a:t>  1. Requirements Register (Excel, 397 items)</a:t>
            </a:r>
          </a:p>
          <a:p>
            <a:pPr>
              <a:spcAft>
                <a:spcPts val="200"/>
              </a:spcAft>
              <a:defRPr sz="1100" b="0">
                <a:solidFill>
                  <a:srgbClr val="555555"/>
                </a:solidFill>
              </a:defRPr>
            </a:pPr>
            <a:r>
              <a:t>     → Fill in column G: Applicable?  Yes / No / TBD</a:t>
            </a:r>
          </a:p>
          <a:p>
            <a:pPr>
              <a:spcAft>
                <a:spcPts val="200"/>
              </a:spcAft>
              <a:defRPr sz="1100" b="0">
                <a:solidFill>
                  <a:srgbClr val="555555"/>
                </a:solidFill>
              </a:defRPr>
            </a:pPr>
            <a:r>
              <a:t>     → Add notes in column H where needed</a:t>
            </a:r>
          </a:p>
          <a:p>
            <a:pPr>
              <a:spcAft>
                <a:spcPts val="200"/>
              </a:spcAft>
              <a:defRPr sz="1100" b="0">
                <a:solidFill>
                  <a:srgbClr val="555555"/>
                </a:solidFill>
              </a:defRPr>
            </a:pPr>
            <a:r>
              <a:t>     → Yellow items specifically need your input</a:t>
            </a:r>
          </a:p>
          <a:p>
            <a:pPr>
              <a:spcAft>
                <a:spcPts val="200"/>
              </a:spcAft>
              <a:defRPr sz="1100" b="0">
                <a:solidFill>
                  <a:srgbClr val="CC0000"/>
                </a:solidFill>
              </a:defRPr>
            </a:pPr>
            <a:r>
              <a:t>     → Deadline: [TBD] days after this workshop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0">
                <a:solidFill>
                  <a:srgbClr val="000000"/>
                </a:solidFill>
              </a:defRPr>
            </a:pPr>
            <a:r>
              <a:t>  2. Architecture diagram (PNG/PDF)</a:t>
            </a:r>
          </a:p>
          <a:p>
            <a:pPr>
              <a:spcAft>
                <a:spcPts val="200"/>
              </a:spcAft>
              <a:defRPr sz="1100" b="0">
                <a:solidFill>
                  <a:srgbClr val="555555"/>
                </a:solidFill>
              </a:defRPr>
            </a:pPr>
            <a:r>
              <a:t>     → For your internal review and distribution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0">
                <a:solidFill>
                  <a:srgbClr val="000000"/>
                </a:solidFill>
              </a:defRPr>
            </a:pPr>
            <a:r>
              <a:t>  3. Draft specification package (17 documents)</a:t>
            </a:r>
          </a:p>
          <a:p>
            <a:pPr>
              <a:spcAft>
                <a:spcPts val="200"/>
              </a:spcAft>
              <a:defRPr sz="1100" b="0">
                <a:solidFill>
                  <a:srgbClr val="555555"/>
                </a:solidFill>
              </a:defRPr>
            </a:pPr>
            <a:r>
              <a:t>     → For reference — full details behind each requirement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CC0000"/>
                </a:solidFill>
              </a:defRPr>
            </a:pPr>
            <a:r>
              <a:t>We need from you: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Pipeline network topology data (P&amp;IDs, alignment sheets)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SCADA point list (or representative sample)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GIS data (if available)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Historical SCADA data for model calibration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Bapco IT/OT security policies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Completed Requirements Register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500000" y="2500000"/>
            <a:ext cx="7000000" cy="1500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2E6E"/>
                </a:solidFill>
              </a:defRPr>
            </a:pPr>
            <a:r>
              <a:t>Questions?</a:t>
            </a:r>
          </a:p>
          <a:p/>
          <a:p>
            <a:pPr>
              <a:defRPr sz="2400">
                <a:solidFill>
                  <a:srgbClr val="555555"/>
                </a:solidFill>
              </a:defRPr>
            </a:pPr>
            <a:r>
              <a:t>Thank you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1.  System overview — what we're building (10 min)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2.  High-level decisions — fluid types, network, timeline (30 min)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3.  Module walkthrough — need it or not? (45 min)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4.  Open questions per department (20 min)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5.  Next steps and homework (10 min)</a:t>
            </a:r>
          </a:p>
          <a:p>
            <a:pPr>
              <a:spcAft>
                <a:spcPts val="200"/>
              </a:spcAft>
              <a:defRPr sz="1000" b="0"/>
            </a:pP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Note: We have prepared a Requirements Register (397 items).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We will NOT go through it line by line today.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Instead, we decide per module. The register will be sent for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offline review — you mark Yes / No / TBD per requirement.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What We're Building</a:t>
            </a:r>
          </a:p>
          <a:p>
            <a:pPr>
              <a:defRPr sz="1400">
                <a:solidFill>
                  <a:srgbClr val="555555"/>
                </a:solidFill>
              </a:defRPr>
            </a:pPr>
            <a:r>
              <a:t>Dispatching Solution = Modeling + Analysis + Decision Support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CC0000"/>
                </a:solidFill>
              </a:defRPr>
            </a:pPr>
            <a:r>
              <a:t>The system READS from SCADA — it NEVER controls without operator approval.</a:t>
            </a:r>
          </a:p>
          <a:p>
            <a:pPr>
              <a:spcAft>
                <a:spcPts val="200"/>
              </a:spcAft>
              <a:defRPr sz="1100" b="1">
                <a:solidFill>
                  <a:srgbClr val="CC0000"/>
                </a:solidFill>
              </a:defRPr>
            </a:pP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1">
                <a:solidFill>
                  <a:srgbClr val="CC0000"/>
                </a:solidFill>
              </a:defRPr>
            </a:pPr>
            <a:r>
              <a:t>Independent from SIS / ESD / pressure protection.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1B5E20"/>
                </a:solidFill>
              </a:defRPr>
            </a:pPr>
            <a:r>
              <a:t>Network: Gas Distribution Network (GDN) — domestic gas (EOG) + RLNG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Core modules: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 Simulation Engine — real-time hydraulic/thermal model of the gas network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 State Estimation — corrects SCADA data, fills gaps, calculates line pack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 Leak Detection (CPM) — continuous monitoring, alarm, location, rate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 Look-Ahead Prediction — what happens in next 1–72 hours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 Scenario / What-If — capacity analysis, isolation, survival time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 Operator Training Simulator — same model, instructor + trainee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1B5E20"/>
                </a:solidFill>
              </a:defRPr>
            </a:pPr>
            <a:r>
              <a:t>Confirmed from Business Rules (no longer optional):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 Dispatch Scheduling  ·  Nominations  ·  Curtailment  ·  Quality Tracking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 LNG Cargo Scheduling  ·  Customer Reconciliation  ·  Billing Inputs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E65100"/>
                </a:solidFill>
              </a:defRPr>
            </a:pPr>
            <a:r>
              <a:t>Still to be decided:</a:t>
            </a: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  <a:r>
              <a:t>   Pig Tracking  ·  Compressor Optimization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Reference Architecture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200" b="1">
                <a:solidFill>
                  <a:srgbClr val="555555"/>
                </a:solidFill>
              </a:defRPr>
            </a:pPr>
            <a:r>
              <a:t>[ Architecture diagram will be shown on screen — see architecture_diagram.png ]</a:t>
            </a:r>
          </a:p>
          <a:p>
            <a:pPr>
              <a:spcAft>
                <a:spcPts val="200"/>
              </a:spcAft>
              <a:defRPr sz="10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7 layers: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1. External Systems — SCADA, Historian, GIS, ERP, Weather, LNG, GC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2. Integration / DMZ — firewall-protected interfaces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3a. Online Engines — simulation, state estimation, leak detection, prediction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3b. Offline / Interactive — scenarios, OTS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4. Model &amp; Config — network editor, calibration, optimization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5. Reporting &amp; Visualization — displays, trends, dashboards, export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6. Data Layer — real-time DB, archive (5+ years), audit trail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7. Hardware — primary/standby servers, workstations, UPS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100" b="1">
                <a:solidFill>
                  <a:srgbClr val="1B5E20"/>
                </a:solidFill>
              </a:defRPr>
            </a:pPr>
            <a:r>
              <a:t>On-premises deployment.  Primary + Hot Standby.  Auto-failover &lt; 5 min.</a:t>
            </a:r>
          </a:p>
          <a:p>
            <a:pPr>
              <a:spcAft>
                <a:spcPts val="200"/>
              </a:spcAft>
              <a:defRPr sz="1100" b="1">
                <a:solidFill>
                  <a:srgbClr val="1B5E20"/>
                </a:solidFill>
              </a:defRPr>
            </a:pPr>
            <a:r>
              <a:t>35% spare capacity on all servers.  Dual power supply.  NTP synced.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Decisions Needed Today</a:t>
            </a:r>
          </a:p>
          <a:p>
            <a:pPr>
              <a:defRPr sz="1400">
                <a:solidFill>
                  <a:srgbClr val="555555"/>
                </a:solidFill>
              </a:defRPr>
            </a:pPr>
            <a:r>
              <a:t>These shape the entire specification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1B5E20"/>
                </a:solidFill>
              </a:defRPr>
            </a:pPr>
            <a:r>
              <a:t>Already answered from Business Rules Document: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Gas network (domestic EOG + RLNG)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Multiple supply sources with priority order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Nominations, curtailment, scheduling — all required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LNG terminal integration required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Customer portal (cloud-based nominations)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4-tier curtailment priority + allocation hierarchy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CC0000"/>
                </a:solidFill>
              </a:defRPr>
            </a:pPr>
            <a:r>
              <a:t>Still need answers today: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1.  Network size — how many pipelines, stations, km? Pressure range?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2.  Compressors in the network? How many?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3.  How many control rooms? 24/7 shifts?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4.  SCADA vendor and version? Interface protocol?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5.  Historian? GIS? ERP system?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6.  Existing dispatching/monitoring systems to replace?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7.  Target go-live date? Hard deadlines?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8.  Hardware — Contractor or Bapco supply?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9.  Warranty preference — 12 or 24 months?</a:t>
            </a:r>
          </a:p>
          <a:p>
            <a:pPr>
              <a:spcAft>
                <a:spcPts val="200"/>
              </a:spcAft>
              <a:defRPr sz="1200" b="1">
                <a:solidFill>
                  <a:srgbClr val="002E6E"/>
                </a:solidFill>
              </a:defRPr>
            </a:pPr>
            <a:r>
              <a:t>10. Pigging operations — performed? Tracking needed?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Module Walkthrough — Core Modules</a:t>
            </a:r>
          </a:p>
          <a:p>
            <a:pPr>
              <a:defRPr sz="1400">
                <a:solidFill>
                  <a:srgbClr val="555555"/>
                </a:solidFill>
              </a:defRPr>
            </a:pPr>
            <a:r>
              <a:t>For each: Do you need this?  Any specific requirements?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Simulation Engine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Real-time hydraulic model of your network. Required for everything else.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→ Expected answer: YES (mandatory foundation)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State Estimation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Corrects SCADA data, detects bad sensors, calculates line pack.</a:t>
            </a:r>
          </a:p>
          <a:p>
            <a:pPr>
              <a:spcAft>
                <a:spcPts val="200"/>
              </a:spcAft>
              <a:defRPr sz="1000" b="0">
                <a:solidFill>
                  <a:srgbClr val="555555"/>
                </a:solidFill>
              </a:defRPr>
            </a:pPr>
            <a:r>
              <a:t>  → Expected answer: YES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Leak Detection (CPM)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Continuous monitoring. Alarm + location + rate.</a:t>
            </a: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  <a:r>
              <a:t>  Q: Which pipeline segments to monitor?  Sensitivity targets?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Look-Ahead Prediction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Predicts next 1–72 hours. Early warnings for pressure/capacity issues.</a:t>
            </a: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  <a:r>
              <a:t>  Q: What prediction horizon do you need?  What triggers interest you?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Scenario Management / What-If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Capacity analysis, isolation analysis, survival time.</a:t>
            </a: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  <a:r>
              <a:t>  Q: Who needs access — dispatchers only, or also planners/engineers?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Operator Training Simulator (OTS)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Same model, instructor + trainee stations.</a:t>
            </a: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  <a:r>
              <a:t>  Q: How many trainees?  What emergency scenarios to practice?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Module Walkthrough — Optional Modules</a:t>
            </a:r>
          </a:p>
          <a:p>
            <a:pPr>
              <a:defRPr sz="1400">
                <a:solidFill>
                  <a:srgbClr val="555555"/>
                </a:solidFill>
              </a:defRPr>
            </a:pPr>
            <a:r>
              <a:t>Need it?  Yes / No / Maybe later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400" b="1">
                <a:solidFill>
                  <a:srgbClr val="1B5E20"/>
                </a:solidFill>
              </a:defRPr>
            </a:pPr>
            <a:r>
              <a:t>CONFIRMED (from Business Rules — no longer optional):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0">
                <a:solidFill>
                  <a:srgbClr val="1B5E20"/>
                </a:solidFill>
              </a:defRPr>
            </a:pPr>
            <a:r>
              <a:t>  ✓ Dispatch Schedule Generation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   EOG for base load, RLNG for peaks, storage/line-pack when needed</a:t>
            </a:r>
          </a:p>
          <a:p>
            <a:pPr>
              <a:spcAft>
                <a:spcPts val="200"/>
              </a:spcAft>
              <a:defRPr sz="1200" b="0">
                <a:solidFill>
                  <a:srgbClr val="1B5E20"/>
                </a:solidFill>
              </a:defRPr>
            </a:pPr>
            <a:r>
              <a:t>  ✓ Customer Nominations &amp; Reconciliation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   Day-ahead, hourly (major), intra-day re-nom, freeze period, imbalance</a:t>
            </a:r>
          </a:p>
          <a:p>
            <a:pPr>
              <a:spcAft>
                <a:spcPts val="200"/>
              </a:spcAft>
              <a:defRPr sz="1200" b="0">
                <a:solidFill>
                  <a:srgbClr val="1B5E20"/>
                </a:solidFill>
              </a:defRPr>
            </a:pPr>
            <a:r>
              <a:t>  ✓ Gas Quality Tracking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   Two sources (EOG + RLNG) with different compositions</a:t>
            </a:r>
          </a:p>
          <a:p>
            <a:pPr>
              <a:spcAft>
                <a:spcPts val="200"/>
              </a:spcAft>
              <a:defRPr sz="1200" b="0">
                <a:solidFill>
                  <a:srgbClr val="1B5E20"/>
                </a:solidFill>
              </a:defRPr>
            </a:pPr>
            <a:r>
              <a:t>  ✓ LNG Cargo Scheduling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   Cargo ETA, regas capacity, terminal maintenance windows</a:t>
            </a:r>
          </a:p>
          <a:p>
            <a:pPr>
              <a:spcAft>
                <a:spcPts val="200"/>
              </a:spcAft>
              <a:defRPr sz="1200" b="0">
                <a:solidFill>
                  <a:srgbClr val="1B5E20"/>
                </a:solidFill>
              </a:defRPr>
            </a:pPr>
            <a:r>
              <a:t>  ✓ Curtailment Management (4-level)</a:t>
            </a:r>
          </a:p>
          <a:p>
            <a:pPr>
              <a:spcAft>
                <a:spcPts val="200"/>
              </a:spcAft>
              <a:defRPr sz="1000" b="0">
                <a:solidFill>
                  <a:srgbClr val="000000"/>
                </a:solidFill>
              </a:defRPr>
            </a:pPr>
            <a:r>
              <a:t>     Tiered allocation + load shedding + emergency response</a:t>
            </a:r>
          </a:p>
          <a:p>
            <a:pPr>
              <a:spcAft>
                <a:spcPts val="200"/>
              </a:spcAft>
              <a:defRPr sz="1200" b="0">
                <a:solidFill>
                  <a:srgbClr val="1B5E20"/>
                </a:solidFill>
              </a:defRPr>
            </a:pPr>
            <a:r>
              <a:t>  ✓ Billing / Contractual (take-or-pay, imbalance penalties)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E65100"/>
                </a:solidFill>
              </a:defRPr>
            </a:pPr>
            <a:r>
              <a:t>STILL TO BE DECIDED:</a:t>
            </a:r>
          </a:p>
          <a:p>
            <a:pPr>
              <a:spcAft>
                <a:spcPts val="200"/>
              </a:spcAft>
              <a:defRPr sz="400" b="0"/>
            </a:pPr>
          </a:p>
          <a:p>
            <a:pPr>
              <a:spcAft>
                <a:spcPts val="200"/>
              </a:spcAft>
              <a:defRPr sz="1200" b="0">
                <a:solidFill>
                  <a:srgbClr val="E65100"/>
                </a:solidFill>
              </a:defRPr>
            </a:pPr>
            <a:r>
              <a:t>  ? Pig Tracking — do you perform pigging?</a:t>
            </a:r>
          </a:p>
          <a:p>
            <a:pPr>
              <a:spcAft>
                <a:spcPts val="200"/>
              </a:spcAft>
              <a:defRPr sz="1200" b="0">
                <a:solidFill>
                  <a:srgbClr val="E65100"/>
                </a:solidFill>
              </a:defRPr>
            </a:pPr>
            <a:r>
              <a:t>  ? Compressor Optimization — are there compressors in the GDN?</a:t>
            </a:r>
          </a:p>
          <a:p>
            <a:pPr>
              <a:spcAft>
                <a:spcPts val="200"/>
              </a:spcAft>
              <a:defRPr sz="1200" b="0">
                <a:solidFill>
                  <a:srgbClr val="E65100"/>
                </a:solidFill>
              </a:defRPr>
            </a:pPr>
            <a:r>
              <a:t>  ? Demand Forecasting — beyond what prediction engine provides?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Interfaces — What Connects to What?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300" b="1">
                <a:solidFill>
                  <a:srgbClr val="1B5E20"/>
                </a:solidFill>
              </a:defRPr>
            </a:pPr>
            <a:r>
              <a:t>Confirmed interfaces: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E651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CC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SCADA → Dispatching Solution (primary data source)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Dispatching Solution → SCADA displays (read-only results)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LNG Terminal — send-out, cargo scheduling, regas, composition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Customer Nomination Portal (cloud-based)</a:t>
            </a:r>
          </a:p>
          <a:p>
            <a:pPr>
              <a:spcAft>
                <a:spcPts val="200"/>
              </a:spcAft>
              <a:defRPr sz="1100" b="0">
                <a:solidFill>
                  <a:srgbClr val="1B5E20"/>
                </a:solidFill>
              </a:defRPr>
            </a:pPr>
            <a:r>
              <a:t>  ✓ Gas Chromatographs (via SCADA) — composition data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002E6E"/>
                </a:solidFill>
              </a:defRPr>
            </a:pPr>
            <a:r>
              <a:t>Likely interfaces: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Historian (for offline analysis, historical events)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GIS (for pipeline geographic data)</a:t>
            </a:r>
          </a:p>
          <a:p>
            <a:pPr>
              <a:spcAft>
                <a:spcPts val="200"/>
              </a:spcAft>
              <a:defRPr sz="6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E65100"/>
                </a:solidFill>
              </a:defRPr>
            </a:pPr>
            <a:r>
              <a:t>To be confirmed: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ERP — nomination data, billing inputs, reconciliation?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Weather data — available source in Bahrain?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CC0000"/>
                </a:solidFill>
              </a:defRPr>
            </a:pPr>
            <a:r>
              <a:t>Questions: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SCADA vendor and version? Interface protocol?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Historian — OSIsoft PI? Honeywell PHD? Other?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GIS — ArcGIS? QGIS? Other?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ERP — SAP? Oracle? What data exchange?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LNG terminal system vendor?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Customer portal — existing or new?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99640" y="750000"/>
            <a:ext cx="7704360" cy="9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02E6E"/>
                </a:solidFill>
              </a:defRPr>
            </a:pPr>
            <a:r>
              <a:t>Cybersecurity &amp; Safety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0000" y="1700000"/>
            <a:ext cx="7704000" cy="480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200"/>
              </a:spcAft>
              <a:defRPr sz="1400" b="1">
                <a:solidFill>
                  <a:srgbClr val="CC0000"/>
                </a:solidFill>
              </a:defRPr>
            </a:pPr>
            <a:r>
              <a:t>Safety: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System is completely independent from SIS / ESD / pressure protection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If Dispatching Solution fails — SCADA and all safety systems unaffected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System NEVER issues control commands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400" b="1">
                <a:solidFill>
                  <a:srgbClr val="002E6E"/>
                </a:solidFill>
              </a:defRPr>
            </a:pPr>
            <a:r>
              <a:t>Cybersecurity: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IEC 62443 compliance — dedicated network zone, firewall, DMZ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Role-based access control, individual accounts, MFA for remote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Full audit trail — all logins, changes, alarm actions logged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On-premises deployment (no cloud for real-time)</a:t>
            </a:r>
          </a:p>
          <a:p>
            <a:pPr>
              <a:spcAft>
                <a:spcPts val="200"/>
              </a:spcAft>
              <a:defRPr sz="800" b="0"/>
            </a:pPr>
          </a:p>
          <a:p>
            <a:pPr>
              <a:spcAft>
                <a:spcPts val="200"/>
              </a:spcAft>
              <a:defRPr sz="1300" b="1">
                <a:solidFill>
                  <a:srgbClr val="E65100"/>
                </a:solidFill>
              </a:defRPr>
            </a:pPr>
            <a:r>
              <a:t>Questions: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What is Bapco's IEC 62443 Security Level target?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Bapco IT/OT security policies we should align with?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Approved antivirus / endpoint protection solution?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SIEM system for log export?  Format (syslog, CEF)?</a:t>
            </a:r>
          </a:p>
          <a:p>
            <a:pPr>
              <a:spcAft>
                <a:spcPts val="200"/>
              </a:spcAft>
              <a:defRPr sz="1100" b="0">
                <a:solidFill>
                  <a:srgbClr val="000000"/>
                </a:solidFill>
              </a:defRPr>
            </a:pPr>
            <a:r>
              <a:t>  • Restrictions on software country of origin?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3305</TotalTime>
  <Application>LibreOffice/24.2.7.2$Linux_X86_64 LibreOffice_project/420$Build-2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2007-12-07T18:20:20Z</dcterms:created>
  <dc:creator>Martin Styblo</dc:creator>
  <dc:description/>
  <dc:language>en-US</dc:language>
  <cp:lastModifiedBy>Jaromir Elias</cp:lastModifiedBy>
  <dcterms:modified xsi:type="dcterms:W3CDTF">2026-05-18T12:07:03Z</dcterms:modified>
  <cp:revision>191</cp:revision>
  <dc:subject/>
  <dc:title>SIMONE Advanced Training</dc:title>
</cp:coreProperties>
</file>