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eru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606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28800" cy="73152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3152" cy="13716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0362895" y="6784848"/>
            <a:ext cx="1828800" cy="73152"/>
          </a:xfrm>
          <a:prstGeom prst="rect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2118543" y="5486400"/>
            <a:ext cx="73152" cy="1371600"/>
          </a:xfrm>
          <a:prstGeom prst="rect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" y="1463040"/>
            <a:ext cx="5943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7800" b="1">
                <a:solidFill>
                  <a:srgbClr val="FF6B00"/>
                </a:solidFill>
                <a:latin typeface="Segoe UI"/>
              </a:defRPr>
            </a:pPr>
            <a:r>
              <a:t>SOPKY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7280" y="2880360"/>
            <a:ext cx="41148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3200400"/>
            <a:ext cx="5943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3000" b="0">
                <a:solidFill>
                  <a:srgbClr val="FFD600"/>
                </a:solidFill>
                <a:latin typeface="Segoe UI"/>
              </a:defRPr>
            </a:pPr>
            <a:r>
              <a:t>Nejdrsnější věc na planetě!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4023360"/>
            <a:ext cx="5943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777788"/>
                </a:solidFill>
                <a:latin typeface="Segoe UI"/>
              </a:defRPr>
            </a:pPr>
            <a:r>
              <a:t>Vypracoval: Max   ·   Přírodopis   ·   2026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2360" y="3886200"/>
            <a:ext cx="4251960" cy="2606040"/>
          </a:xfrm>
          <a:prstGeom prst="rect">
            <a:avLst/>
          </a:prstGeom>
          <a:solidFill>
            <a:srgbClr val="16162B"/>
          </a:solidFill>
          <a:ln w="12700">
            <a:solidFill>
              <a:srgbClr val="FF6B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erup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3931920"/>
            <a:ext cx="416052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E0E1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22960" y="411480"/>
            <a:ext cx="91440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4000" b="1">
                <a:solidFill>
                  <a:srgbClr val="FF6B00"/>
                </a:solidFill>
                <a:latin typeface="Segoe UI"/>
              </a:defRPr>
            </a:pPr>
            <a:r>
              <a:t>Co je to sopka?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188720"/>
            <a:ext cx="32004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2 / 8</a:t>
            </a:r>
          </a:p>
        </p:txBody>
      </p:sp>
      <p:sp>
        <p:nvSpPr>
          <p:cNvPr id="7" name="Oval 6"/>
          <p:cNvSpPr/>
          <p:nvPr/>
        </p:nvSpPr>
        <p:spPr>
          <a:xfrm>
            <a:off x="941831" y="1655064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325880" y="1600200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Sopka = hora, ze které vytéká žhavá láva</a:t>
            </a:r>
          </a:p>
        </p:txBody>
      </p:sp>
      <p:sp>
        <p:nvSpPr>
          <p:cNvPr id="9" name="Oval 8"/>
          <p:cNvSpPr/>
          <p:nvPr/>
        </p:nvSpPr>
        <p:spPr>
          <a:xfrm>
            <a:off x="941831" y="2313432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325880" y="2258568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Uvnitř Země je až 6 000 °C — jádro je žhavé</a:t>
            </a:r>
          </a:p>
        </p:txBody>
      </p:sp>
      <p:sp>
        <p:nvSpPr>
          <p:cNvPr id="11" name="Oval 10"/>
          <p:cNvSpPr/>
          <p:nvPr/>
        </p:nvSpPr>
        <p:spPr>
          <a:xfrm>
            <a:off x="941831" y="2971800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325880" y="2916936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Roztavená hornina pod zemí = magma</a:t>
            </a:r>
          </a:p>
        </p:txBody>
      </p:sp>
      <p:sp>
        <p:nvSpPr>
          <p:cNvPr id="13" name="Oval 12"/>
          <p:cNvSpPr/>
          <p:nvPr/>
        </p:nvSpPr>
        <p:spPr>
          <a:xfrm>
            <a:off x="941831" y="3630168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5880" y="3575304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Když magma vystoupí na povrch → láva</a:t>
            </a:r>
          </a:p>
        </p:txBody>
      </p:sp>
      <p:sp>
        <p:nvSpPr>
          <p:cNvPr id="15" name="Oval 14"/>
          <p:cNvSpPr/>
          <p:nvPr/>
        </p:nvSpPr>
        <p:spPr>
          <a:xfrm>
            <a:off x="941831" y="4288536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325880" y="4233672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Sopky fungují jako ventily planety</a:t>
            </a:r>
          </a:p>
        </p:txBody>
      </p:sp>
      <p:sp>
        <p:nvSpPr>
          <p:cNvPr id="17" name="Oval 16"/>
          <p:cNvSpPr/>
          <p:nvPr/>
        </p:nvSpPr>
        <p:spPr>
          <a:xfrm>
            <a:off x="941831" y="4946903"/>
            <a:ext cx="219456" cy="21945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325880" y="4892040"/>
            <a:ext cx="53035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0">
                <a:solidFill>
                  <a:srgbClr val="DDDDDD"/>
                </a:solidFill>
                <a:latin typeface="Segoe UI"/>
              </a:defRPr>
            </a:pPr>
            <a:r>
              <a:t>Na Zemi je asi 1 500 aktivních sopek</a:t>
            </a:r>
          </a:p>
        </p:txBody>
      </p:sp>
      <p:pic>
        <p:nvPicPr>
          <p:cNvPr id="19" name="Picture 18" descr="erupting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371600"/>
            <a:ext cx="4389120" cy="23774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32320" y="379476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Erupce sopky</a:t>
            </a:r>
          </a:p>
        </p:txBody>
      </p:sp>
      <p:pic>
        <p:nvPicPr>
          <p:cNvPr id="21" name="Picture 20" descr="lava_f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4114800"/>
            <a:ext cx="4389120" cy="21031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32320" y="6263640"/>
            <a:ext cx="43891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Detail proudící lávy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E0E1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22960" y="411480"/>
            <a:ext cx="91440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4000" b="1">
                <a:solidFill>
                  <a:srgbClr val="FF6B00"/>
                </a:solidFill>
                <a:latin typeface="Segoe UI"/>
              </a:defRPr>
            </a:pPr>
            <a:r>
              <a:t>Typy sopek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188720"/>
            <a:ext cx="32004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3 / 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6607" y="1508760"/>
            <a:ext cx="3383280" cy="4709160"/>
          </a:xfrm>
          <a:prstGeom prst="roundRect">
            <a:avLst/>
          </a:prstGeom>
          <a:solidFill>
            <a:srgbClr val="16162B"/>
          </a:solidFill>
          <a:ln w="19050">
            <a:solidFill>
              <a:srgbClr val="FF6B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fu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35" y="1618488"/>
            <a:ext cx="3163824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5207" y="3566160"/>
            <a:ext cx="292608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75207" y="3703320"/>
            <a:ext cx="29260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2000" b="1">
                <a:solidFill>
                  <a:srgbClr val="FF6B00"/>
                </a:solidFill>
                <a:latin typeface="Segoe UI"/>
              </a:defRPr>
            </a:pPr>
            <a:r>
              <a:t>Stratovulkán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927" y="4251960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Klasický kuželovitý tvar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0927" y="4690872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Výbušný a nebezpečný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927" y="5129784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Např. Mount Fuji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927" y="5568696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Vrstvy lávy a popela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4207" y="1508760"/>
            <a:ext cx="3383280" cy="4709160"/>
          </a:xfrm>
          <a:prstGeom prst="roundRect">
            <a:avLst/>
          </a:prstGeom>
          <a:solidFill>
            <a:srgbClr val="16162B"/>
          </a:solidFill>
          <a:ln w="19050">
            <a:solidFill>
              <a:srgbClr val="2ECC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lava_oc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35" y="1618488"/>
            <a:ext cx="3163824" cy="1828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32807" y="3566160"/>
            <a:ext cx="2926080" cy="4572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632807" y="3703320"/>
            <a:ext cx="29260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2000" b="1">
                <a:solidFill>
                  <a:srgbClr val="2ECC71"/>
                </a:solidFill>
                <a:latin typeface="Segoe UI"/>
              </a:defRPr>
            </a:pPr>
            <a:r>
              <a:t>Štítová sopka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8527" y="4251960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Plochý tvar jako štít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8527" y="4690872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Klidná láva teče daleko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8527" y="5129784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Např. Mauna Loa (Havaj)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8527" y="5568696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Největší sopky na světě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61807" y="1508760"/>
            <a:ext cx="3383280" cy="4709160"/>
          </a:xfrm>
          <a:prstGeom prst="roundRect">
            <a:avLst/>
          </a:prstGeom>
          <a:solidFill>
            <a:srgbClr val="16162B"/>
          </a:solidFill>
          <a:ln w="19050">
            <a:solidFill>
              <a:srgbClr val="EE2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eruption_n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535" y="1618488"/>
            <a:ext cx="3163824" cy="1828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90407" y="3566160"/>
            <a:ext cx="2926080" cy="45720"/>
          </a:xfrm>
          <a:prstGeom prst="rect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290407" y="3703320"/>
            <a:ext cx="29260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2000" b="1">
                <a:solidFill>
                  <a:srgbClr val="EE2200"/>
                </a:solidFill>
                <a:latin typeface="Segoe UI"/>
              </a:defRPr>
            </a:pPr>
            <a:r>
              <a:t>Supervulkán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36127" y="4251960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Mega výbuch — katastrofa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6127" y="4690872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Kaldera místo kužele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6127" y="5129784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Např. Yellowstone (USA)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36127" y="5568696"/>
            <a:ext cx="283464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·  Může změnit klima Země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E0E1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22960" y="411480"/>
            <a:ext cx="91440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4000" b="1">
                <a:solidFill>
                  <a:srgbClr val="FF6B00"/>
                </a:solidFill>
                <a:latin typeface="Segoe UI"/>
              </a:defRPr>
            </a:pPr>
            <a:r>
              <a:t>TOP 5 nejslavnějších sopek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188720"/>
            <a:ext cx="32004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4 / 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600200"/>
            <a:ext cx="10881360" cy="804672"/>
          </a:xfrm>
          <a:prstGeom prst="roundRect">
            <a:avLst/>
          </a:prstGeom>
          <a:solidFill>
            <a:srgbClr val="131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55064"/>
            <a:ext cx="1051560" cy="6949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47672" y="1801368"/>
            <a:ext cx="402336" cy="40233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947672" y="18196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673352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1">
                <a:solidFill>
                  <a:srgbClr val="FF6B00"/>
                </a:solidFill>
                <a:latin typeface="Segoe UI"/>
              </a:defRPr>
            </a:pPr>
            <a:r>
              <a:t>Vesuv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2020824"/>
            <a:ext cx="25603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777788"/>
                </a:solidFill>
                <a:latin typeface="Segoe UI"/>
              </a:defRPr>
            </a:pPr>
            <a:r>
              <a:t>Itálie · 79 n.l.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2080" y="1783080"/>
            <a:ext cx="6126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DDDDDD"/>
                </a:solidFill>
                <a:latin typeface="Segoe UI"/>
              </a:defRPr>
            </a:pPr>
            <a:r>
              <a:t>Zničil Pompeje — lidi zkameněli v popelu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" y="2514600"/>
            <a:ext cx="10881360" cy="804672"/>
          </a:xfrm>
          <a:prstGeom prst="roundRect">
            <a:avLst/>
          </a:prstGeom>
          <a:solidFill>
            <a:srgbClr val="0E0E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erupting_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569464"/>
            <a:ext cx="1051560" cy="6949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947672" y="2715768"/>
            <a:ext cx="402336" cy="402336"/>
          </a:xfrm>
          <a:prstGeom prst="ellipse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947672" y="27340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2587752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1">
                <a:solidFill>
                  <a:srgbClr val="EE2200"/>
                </a:solidFill>
                <a:latin typeface="Segoe UI"/>
              </a:defRPr>
            </a:pPr>
            <a:r>
              <a:t>Krakatoa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4600" y="2935224"/>
            <a:ext cx="25603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777788"/>
                </a:solidFill>
                <a:latin typeface="Segoe UI"/>
              </a:defRPr>
            </a:pPr>
            <a:r>
              <a:t>Indonésie · 1883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2080" y="2697480"/>
            <a:ext cx="6126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DDDDDD"/>
                </a:solidFill>
                <a:latin typeface="Segoe UI"/>
              </a:defRPr>
            </a:pPr>
            <a:r>
              <a:t>Výbuch slyšet 4 800 km daleko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0080" y="3429000"/>
            <a:ext cx="10881360" cy="804672"/>
          </a:xfrm>
          <a:prstGeom prst="roundRect">
            <a:avLst/>
          </a:prstGeom>
          <a:solidFill>
            <a:srgbClr val="131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erup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483864"/>
            <a:ext cx="1051560" cy="69494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947672" y="3630168"/>
            <a:ext cx="402336" cy="402336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1947672" y="36484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502152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1">
                <a:solidFill>
                  <a:srgbClr val="FFD600"/>
                </a:solidFill>
                <a:latin typeface="Segoe UI"/>
              </a:defRPr>
            </a:pPr>
            <a:r>
              <a:t>Mt. St. Helens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3849624"/>
            <a:ext cx="25603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777788"/>
                </a:solidFill>
                <a:latin typeface="Segoe UI"/>
              </a:defRPr>
            </a:pPr>
            <a:r>
              <a:t>USA · 1980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2080" y="3611880"/>
            <a:ext cx="6126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DDDDDD"/>
                </a:solidFill>
                <a:latin typeface="Segoe UI"/>
              </a:defRPr>
            </a:pPr>
            <a:r>
              <a:t>Celá strana hory odletěla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0080" y="4343400"/>
            <a:ext cx="10881360" cy="804672"/>
          </a:xfrm>
          <a:prstGeom prst="roundRect">
            <a:avLst/>
          </a:prstGeom>
          <a:solidFill>
            <a:srgbClr val="0E0E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9" name="Picture 28" descr="erupt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4398264"/>
            <a:ext cx="1051560" cy="694944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947672" y="4544568"/>
            <a:ext cx="402336" cy="40233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1947672" y="45628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4600" y="4416552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1">
                <a:solidFill>
                  <a:srgbClr val="3399FF"/>
                </a:solidFill>
                <a:latin typeface="Segoe UI"/>
              </a:defRPr>
            </a:pPr>
            <a:r>
              <a:t>Eyjafjallajökull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4600" y="4764024"/>
            <a:ext cx="25603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777788"/>
                </a:solidFill>
                <a:latin typeface="Segoe UI"/>
              </a:defRPr>
            </a:pPr>
            <a:r>
              <a:t>Island · 2010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2080" y="4526280"/>
            <a:ext cx="6126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DDDDDD"/>
                </a:solidFill>
                <a:latin typeface="Segoe UI"/>
              </a:defRPr>
            </a:pPr>
            <a:r>
              <a:t>Zrušila lety po celé Evropě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" y="5257800"/>
            <a:ext cx="10881360" cy="804672"/>
          </a:xfrm>
          <a:prstGeom prst="roundRect">
            <a:avLst/>
          </a:prstGeom>
          <a:solidFill>
            <a:srgbClr val="1313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6" name="Picture 35" descr="fuj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5312664"/>
            <a:ext cx="1051560" cy="69494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947672" y="5458968"/>
            <a:ext cx="402336" cy="402336"/>
          </a:xfrm>
          <a:prstGeom prst="ellipse">
            <a:avLst/>
          </a:prstGeom>
          <a:solidFill>
            <a:srgbClr val="2EC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1947672" y="54772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600" y="5330952"/>
            <a:ext cx="2560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900" b="1">
                <a:solidFill>
                  <a:srgbClr val="2ECC71"/>
                </a:solidFill>
                <a:latin typeface="Segoe UI"/>
              </a:defRPr>
            </a:pPr>
            <a:r>
              <a:t>Mount Fuji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600" y="5678424"/>
            <a:ext cx="256032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200" b="0">
                <a:solidFill>
                  <a:srgbClr val="777788"/>
                </a:solidFill>
                <a:latin typeface="Segoe UI"/>
              </a:defRPr>
            </a:pPr>
            <a:r>
              <a:t>Japonsko · od 1707 spí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12080" y="5440680"/>
            <a:ext cx="61264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DDDDDD"/>
                </a:solidFill>
                <a:latin typeface="Segoe UI"/>
              </a:defRPr>
            </a:pPr>
            <a:r>
              <a:t>Nejkrásnější sopka — jako z anime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eruption_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132320" cy="6858000"/>
          </a:xfrm>
          <a:prstGeom prst="rect">
            <a:avLst/>
          </a:prstGeom>
          <a:solidFill>
            <a:srgbClr val="0606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5 /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411480"/>
            <a:ext cx="54864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3800" b="1">
                <a:solidFill>
                  <a:srgbClr val="FFD600"/>
                </a:solidFill>
                <a:latin typeface="Segoe UI"/>
              </a:defRPr>
            </a:pPr>
            <a:r>
              <a:t>Co se děje při erupci?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" y="1097280"/>
            <a:ext cx="3200400" cy="45720"/>
          </a:xfrm>
          <a:prstGeom prst="rect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96112" y="1572768"/>
            <a:ext cx="402336" cy="402336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96112" y="15910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9848" y="1975104"/>
            <a:ext cx="54864" cy="493776"/>
          </a:xfrm>
          <a:prstGeom prst="rect">
            <a:avLst/>
          </a:prstGeom>
          <a:solidFill>
            <a:srgbClr val="3030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508760" y="15727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FF6B00"/>
                </a:solidFill>
                <a:latin typeface="Segoe UI"/>
              </a:defRPr>
            </a:pPr>
            <a:r>
              <a:t>Magma stoupá nahoru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8760" y="19019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Tlak roste, hornina praská</a:t>
            </a:r>
          </a:p>
        </p:txBody>
      </p:sp>
      <p:sp>
        <p:nvSpPr>
          <p:cNvPr id="14" name="Oval 13"/>
          <p:cNvSpPr/>
          <p:nvPr/>
        </p:nvSpPr>
        <p:spPr>
          <a:xfrm>
            <a:off x="896112" y="2487168"/>
            <a:ext cx="402336" cy="402336"/>
          </a:xfrm>
          <a:prstGeom prst="ellipse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96112" y="25054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9848" y="2889504"/>
            <a:ext cx="54864" cy="493776"/>
          </a:xfrm>
          <a:prstGeom prst="rect">
            <a:avLst/>
          </a:prstGeom>
          <a:solidFill>
            <a:srgbClr val="3030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508760" y="24871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EE2200"/>
                </a:solidFill>
                <a:latin typeface="Segoe UI"/>
              </a:defRPr>
            </a:pPr>
            <a:r>
              <a:t>Výbuch!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8760" y="28163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Popel, kameny a láva letí vzhůru</a:t>
            </a:r>
          </a:p>
        </p:txBody>
      </p:sp>
      <p:sp>
        <p:nvSpPr>
          <p:cNvPr id="19" name="Oval 18"/>
          <p:cNvSpPr/>
          <p:nvPr/>
        </p:nvSpPr>
        <p:spPr>
          <a:xfrm>
            <a:off x="896112" y="3401568"/>
            <a:ext cx="402336" cy="402336"/>
          </a:xfrm>
          <a:prstGeom prst="ellipse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96112" y="34198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9848" y="3803904"/>
            <a:ext cx="54864" cy="493776"/>
          </a:xfrm>
          <a:prstGeom prst="rect">
            <a:avLst/>
          </a:prstGeom>
          <a:solidFill>
            <a:srgbClr val="3030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508760" y="34015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CC4400"/>
                </a:solidFill>
                <a:latin typeface="Segoe UI"/>
              </a:defRPr>
            </a:pPr>
            <a:r>
              <a:t>Lávový proud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8760" y="37307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Žhavá láva teče po svahu</a:t>
            </a:r>
          </a:p>
        </p:txBody>
      </p:sp>
      <p:sp>
        <p:nvSpPr>
          <p:cNvPr id="24" name="Oval 23"/>
          <p:cNvSpPr/>
          <p:nvPr/>
        </p:nvSpPr>
        <p:spPr>
          <a:xfrm>
            <a:off x="896112" y="4315968"/>
            <a:ext cx="402336" cy="402336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96112" y="43342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9848" y="4718304"/>
            <a:ext cx="54864" cy="493776"/>
          </a:xfrm>
          <a:prstGeom prst="rect">
            <a:avLst/>
          </a:prstGeom>
          <a:solidFill>
            <a:srgbClr val="3030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508760" y="43159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FFD600"/>
                </a:solidFill>
                <a:latin typeface="Segoe UI"/>
              </a:defRPr>
            </a:pPr>
            <a:r>
              <a:t>Pyroklastický proud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8760" y="46451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Oblak žhavého popela — smrtelný</a:t>
            </a:r>
          </a:p>
        </p:txBody>
      </p:sp>
      <p:sp>
        <p:nvSpPr>
          <p:cNvPr id="29" name="Oval 28"/>
          <p:cNvSpPr/>
          <p:nvPr/>
        </p:nvSpPr>
        <p:spPr>
          <a:xfrm>
            <a:off x="896112" y="5230368"/>
            <a:ext cx="402336" cy="402336"/>
          </a:xfrm>
          <a:prstGeom prst="ellipse">
            <a:avLst/>
          </a:prstGeom>
          <a:solidFill>
            <a:srgbClr val="7777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96112" y="5248656"/>
            <a:ext cx="402336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1">
                <a:solidFill>
                  <a:srgbClr val="F2F2F2"/>
                </a:solidFill>
                <a:latin typeface="Segoe UI"/>
              </a:defRPr>
            </a:pPr>
            <a: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8760" y="5230368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777788"/>
                </a:solidFill>
                <a:latin typeface="Segoe UI"/>
              </a:defRPr>
            </a:pPr>
            <a:r>
              <a:t>Popelový mrak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8760" y="5559552"/>
            <a:ext cx="502920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Zastíní slunce na celé měsíce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E0E1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22960" y="411480"/>
            <a:ext cx="91440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4000" b="1">
                <a:solidFill>
                  <a:srgbClr val="FF6B00"/>
                </a:solidFill>
                <a:latin typeface="Segoe UI"/>
              </a:defRPr>
            </a:pPr>
            <a:r>
              <a:t>Sopky v Česku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188720"/>
            <a:ext cx="32004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206240" y="45720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777788"/>
                </a:solidFill>
                <a:latin typeface="Segoe UI"/>
              </a:defRPr>
            </a:pPr>
            <a:r>
              <a:t>Žádná aktivní — naštěstí!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6 / 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" y="1645920"/>
            <a:ext cx="6217920" cy="868680"/>
          </a:xfrm>
          <a:prstGeom prst="roundRect">
            <a:avLst/>
          </a:prstGeom>
          <a:solidFill>
            <a:srgbClr val="16162B"/>
          </a:solidFill>
          <a:ln w="15240">
            <a:solidFill>
              <a:srgbClr val="2ECC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1051560" y="1943100"/>
            <a:ext cx="274320" cy="274320"/>
          </a:xfrm>
          <a:prstGeom prst="ellipse">
            <a:avLst/>
          </a:prstGeom>
          <a:solidFill>
            <a:srgbClr val="2EC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508760" y="1737360"/>
            <a:ext cx="53035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2ECC71"/>
                </a:solidFill>
                <a:latin typeface="Segoe UI"/>
              </a:defRPr>
            </a:pPr>
            <a:r>
              <a:t>České středohoří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760" y="2103120"/>
            <a:ext cx="53035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Milešovka, Říp, Bořeň — staré 30 mil. let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" y="2697480"/>
            <a:ext cx="6217920" cy="868680"/>
          </a:xfrm>
          <a:prstGeom prst="roundRect">
            <a:avLst/>
          </a:prstGeom>
          <a:solidFill>
            <a:srgbClr val="16162B"/>
          </a:solidFill>
          <a:ln w="15240">
            <a:solidFill>
              <a:srgbClr val="FF6B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1051560" y="2994660"/>
            <a:ext cx="274320" cy="274320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508760" y="2788920"/>
            <a:ext cx="53035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FF6B00"/>
                </a:solidFill>
                <a:latin typeface="Segoe UI"/>
              </a:defRPr>
            </a:pPr>
            <a:r>
              <a:t>Doupovské hory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3154680"/>
            <a:ext cx="53035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Obrovská kaldera staré sopky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960" y="3749039"/>
            <a:ext cx="6217920" cy="868680"/>
          </a:xfrm>
          <a:prstGeom prst="roundRect">
            <a:avLst/>
          </a:prstGeom>
          <a:solidFill>
            <a:srgbClr val="16162B"/>
          </a:solidFill>
          <a:ln w="15240">
            <a:solidFill>
              <a:srgbClr val="EE2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1051560" y="4046219"/>
            <a:ext cx="274320" cy="274320"/>
          </a:xfrm>
          <a:prstGeom prst="ellipse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508760" y="3840479"/>
            <a:ext cx="53035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EE2200"/>
                </a:solidFill>
                <a:latin typeface="Segoe UI"/>
              </a:defRPr>
            </a:pPr>
            <a:r>
              <a:t>Komorní hůrka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8760" y="4206240"/>
            <a:ext cx="53035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Nejmladší sopka v ČR — erupce ~400 000 let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" y="4800600"/>
            <a:ext cx="6217920" cy="868680"/>
          </a:xfrm>
          <a:prstGeom prst="roundRect">
            <a:avLst/>
          </a:prstGeom>
          <a:solidFill>
            <a:srgbClr val="16162B"/>
          </a:solidFill>
          <a:ln w="15240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1051560" y="5097779"/>
            <a:ext cx="274320" cy="27432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508760" y="4892040"/>
            <a:ext cx="53035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800" b="1">
                <a:solidFill>
                  <a:srgbClr val="3399FF"/>
                </a:solidFill>
                <a:latin typeface="Segoe UI"/>
              </a:defRPr>
            </a:pPr>
            <a:r>
              <a:t>Okolí Chebu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8760" y="5257800"/>
            <a:ext cx="53035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400" b="0">
                <a:solidFill>
                  <a:srgbClr val="DDDDDD"/>
                </a:solidFill>
                <a:latin typeface="Segoe UI"/>
              </a:defRPr>
            </a:pPr>
            <a:r>
              <a:t>CO₂ výrony = pozůstatky vulkanismu</a:t>
            </a:r>
          </a:p>
        </p:txBody>
      </p:sp>
      <p:pic>
        <p:nvPicPr>
          <p:cNvPr id="24" name="Picture 23" descr="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9" y="1463040"/>
            <a:ext cx="4114800" cy="219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98079" y="3703320"/>
            <a:ext cx="41148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Sopečná krajina</a:t>
            </a:r>
          </a:p>
        </p:txBody>
      </p:sp>
      <p:pic>
        <p:nvPicPr>
          <p:cNvPr id="26" name="Picture 25" descr="japan_erup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4023360"/>
            <a:ext cx="4114800" cy="21945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98079" y="6263640"/>
            <a:ext cx="41148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Aktivní sopka (pro srovnání)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E0E1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22960" y="411480"/>
            <a:ext cx="91440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4000" b="1">
                <a:solidFill>
                  <a:srgbClr val="FF6B00"/>
                </a:solidFill>
                <a:latin typeface="Segoe UI"/>
              </a:defRPr>
            </a:pPr>
            <a:r>
              <a:t>Hustý fakty!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188720"/>
            <a:ext cx="320040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0808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6510528"/>
            <a:ext cx="4572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Sopky  ·  Max  ·  Přírodopis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6510528"/>
            <a:ext cx="5303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7 / 8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" y="1645920"/>
            <a:ext cx="64008" cy="329184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" y="1600200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Olympus Mons na Marsu — 22 km vysoká!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" y="2267712"/>
            <a:ext cx="64008" cy="329184"/>
          </a:xfrm>
          <a:prstGeom prst="rect">
            <a:avLst/>
          </a:prstGeom>
          <a:solidFill>
            <a:srgbClr val="EE22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2221991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Láva: 700–1 200 °C — roztaví i ocel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" y="2889504"/>
            <a:ext cx="64008" cy="329184"/>
          </a:xfrm>
          <a:prstGeom prst="rect">
            <a:avLst/>
          </a:prstGeom>
          <a:solidFill>
            <a:srgbClr val="AA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97280" y="2843784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Sopky tvoří diamanty, obsidián a pemzu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960" y="3511296"/>
            <a:ext cx="64008" cy="329184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97280" y="3465576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80 % oceánského dna vzniklo ze sopek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960" y="4133087"/>
            <a:ext cx="64008" cy="329184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097280" y="4087368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Havaj = špičky podmořských sopek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" y="4754880"/>
            <a:ext cx="64008" cy="32918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97280" y="4709160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Při erupci vznikají sopečné blesky!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2960" y="5376672"/>
            <a:ext cx="64008" cy="329184"/>
          </a:xfrm>
          <a:prstGeom prst="rect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97280" y="5330952"/>
            <a:ext cx="7132320" cy="4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  <a:defRPr sz="1700" b="0">
                <a:solidFill>
                  <a:srgbClr val="DDDDDD"/>
                </a:solidFill>
                <a:latin typeface="Segoe UI"/>
              </a:defRPr>
            </a:pPr>
            <a:r>
              <a:t>Sopky mohly zabít dinosaury</a:t>
            </a:r>
          </a:p>
        </p:txBody>
      </p:sp>
      <p:pic>
        <p:nvPicPr>
          <p:cNvPr id="21" name="Picture 20" descr="lava_f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1554480"/>
            <a:ext cx="3200400" cy="137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03920" y="2633472"/>
            <a:ext cx="3200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900" b="0">
                <a:solidFill>
                  <a:srgbClr val="F2F2F2"/>
                </a:solidFill>
                <a:latin typeface="Segoe UI"/>
              </a:defRPr>
            </a:pPr>
            <a:r>
              <a:t>Detail lávy</a:t>
            </a:r>
          </a:p>
        </p:txBody>
      </p:sp>
      <p:pic>
        <p:nvPicPr>
          <p:cNvPr id="23" name="Picture 22" descr="lava_oc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3035808"/>
            <a:ext cx="3200400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3920" y="4114800"/>
            <a:ext cx="3200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900" b="0">
                <a:solidFill>
                  <a:srgbClr val="F2F2F2"/>
                </a:solidFill>
                <a:latin typeface="Segoe UI"/>
              </a:defRPr>
            </a:pPr>
            <a:r>
              <a:t>Láva a oceán</a:t>
            </a:r>
          </a:p>
        </p:txBody>
      </p:sp>
      <p:pic>
        <p:nvPicPr>
          <p:cNvPr id="25" name="Picture 24" descr="erup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20" y="4517136"/>
            <a:ext cx="3200400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03920" y="5596128"/>
            <a:ext cx="3200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900" b="0">
                <a:solidFill>
                  <a:srgbClr val="F2F2F2"/>
                </a:solidFill>
                <a:latin typeface="Segoe UI"/>
              </a:defRPr>
            </a:pPr>
            <a:r>
              <a:t>Erupce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lava_oc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606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828800" cy="73152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3152" cy="13716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0362895" y="6784848"/>
            <a:ext cx="1828800" cy="73152"/>
          </a:xfrm>
          <a:prstGeom prst="rect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2118543" y="5486400"/>
            <a:ext cx="73152" cy="1371600"/>
          </a:xfrm>
          <a:prstGeom prst="rect">
            <a:avLst/>
          </a:prstGeom>
          <a:solidFill>
            <a:srgbClr val="CC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2011680"/>
            <a:ext cx="10362895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6000" b="1">
                <a:solidFill>
                  <a:srgbClr val="FF6B00"/>
                </a:solidFill>
                <a:latin typeface="Segoe UI"/>
              </a:defRPr>
            </a:pPr>
            <a:r>
              <a:t>Díky za pozornost!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291840"/>
            <a:ext cx="3931920" cy="4572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3566160"/>
            <a:ext cx="1036289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3000" b="0">
                <a:solidFill>
                  <a:srgbClr val="FFD600"/>
                </a:solidFill>
                <a:latin typeface="Segoe UI"/>
              </a:defRPr>
            </a:pPr>
            <a:r>
              <a:t>Sopky jsou prostě MEGA!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846320"/>
            <a:ext cx="1036289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600" b="0">
                <a:solidFill>
                  <a:srgbClr val="777788"/>
                </a:solidFill>
                <a:latin typeface="Segoe UI"/>
              </a:defRPr>
            </a:pPr>
            <a:r>
              <a:t>Max  ·  Přírodopis  ·  2026  ·  Dostal jsem jedničku?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943600"/>
            <a:ext cx="10362895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00"/>
              </a:spcAft>
              <a:defRPr sz="1000" b="0">
                <a:solidFill>
                  <a:srgbClr val="555566"/>
                </a:solidFill>
                <a:latin typeface="Segoe UI"/>
              </a:defRPr>
            </a:pPr>
            <a:r>
              <a:t>Fotografie: Unsplash (volná licence)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