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ommentAuthors.xml" ContentType="application/vnd.openxmlformats-officedocument.presentationml.commentAuthors+xml"/>
  <Override PartName="/ppt/diagrams/colors7.xml" ContentType="application/vnd.openxmlformats-officedocument.drawingml.diagramColors+xml"/>
  <Override PartName="/ppt/diagrams/colors8.xml" ContentType="application/vnd.openxmlformats-officedocument.drawingml.diagramColors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rawing7.xml" ContentType="application/vnd.ms-office.drawingml.diagramDrawing+xml"/>
  <Override PartName="/ppt/diagrams/drawing8.xml" ContentType="application/vnd.ms-office.drawingml.diagramDrawing+xml"/>
  <Override PartName="/ppt/diagrams/layout7.xml" ContentType="application/vnd.openxmlformats-officedocument.drawingml.diagramLayout+xml"/>
  <Override PartName="/ppt/diagrams/layout8.xml" ContentType="application/vnd.openxmlformats-officedocument.drawingml.diagramLayout+xml"/>
  <Override PartName="/ppt/diagrams/quickStyle7.xml" ContentType="application/vnd.openxmlformats-officedocument.drawingml.diagramStyle+xml"/>
  <Override PartName="/ppt/diagrams/quickStyle8.xml" ContentType="application/vnd.openxmlformats-officedocument.drawingml.diagramStyle+xml"/>
  <Override PartName="/ppt/media/image5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465" r:id="rId2"/>
    <p:sldId id="263" r:id="rId3"/>
    <p:sldId id="267" r:id="rId4"/>
    <p:sldId id="326" r:id="rId5"/>
    <p:sldId id="329" r:id="rId6"/>
    <p:sldId id="290" r:id="rId7"/>
    <p:sldId id="328" r:id="rId8"/>
    <p:sldId id="466" r:id="rId26"/>
    <p:sldId id="467" r:id="rId27"/>
    <p:sldId id="468" r:id="rId28"/>
    <p:sldId id="469" r:id="rId29"/>
    <p:sldId id="470" r:id="rId30"/>
    <p:sldId id="471" r:id="rId31"/>
    <p:sldId id="472" r:id="rId32"/>
    <p:sldId id="473" r:id="rId33"/>
    <p:sldId id="474" r:id="rId34"/>
    <p:sldId id="475" r:id="rId35"/>
    <p:sldId id="476" r:id="rId36"/>
    <p:sldId id="477" r:id="rId37"/>
    <p:sldId id="286" r:id="rId19"/>
  </p:sldIdLst>
  <p:sldSz cx="9144000" cy="6858000" type="screen4x3"/>
  <p:notesSz cx="6797675" cy="9928225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Times New Roman" pitchFamily="18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tanislav Kazda" initials="" lastIdx="1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E1"/>
    <a:srgbClr val="FF9900"/>
    <a:srgbClr val="FF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4859" autoAdjust="0"/>
    <p:restoredTop sz="94673" autoAdjust="0"/>
  </p:normalViewPr>
  <p:slideViewPr>
    <p:cSldViewPr>
      <p:cViewPr varScale="1">
        <p:scale>
          <a:sx n="156" d="100"/>
          <a:sy n="156" d="100"/>
        </p:scale>
        <p:origin x="1352" y="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>
      <p:cViewPr varScale="1">
        <p:scale>
          <a:sx n="62" d="100"/>
          <a:sy n="62" d="100"/>
        </p:scale>
        <p:origin x="-200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commentAuthors" Target="commentAuthors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/Relationships>
</file>

<file path=ppt/_rels/viewProps.xml.rels><?xml version='1.0' encoding='UTF-8' standalone='yes'?>
<Relationships xmlns="http://schemas.openxmlformats.org/package/2006/relationships"><Relationship Id="rId1" Type="http://schemas.openxmlformats.org/officeDocument/2006/relationships/slide" Target="slides/slide11.xml"/></Relationships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7.xml><?xml version="1.0" encoding="utf-8"?>
<dgm:dataModel xmlns:dgm="http://schemas.openxmlformats.org/drawingml/2006/diagram" xmlns:a="http://schemas.openxmlformats.org/drawingml/2006/main">
  <dgm:ptLst>
    <dgm:pt modelId="{FB1649A9-69BC-41CB-8CC7-EA24A514FDA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E0A70D85-4EFB-4504-B3BF-8D2D9DC68B1E}">
      <dgm:prSet phldrT="[Текст]" custT="1"/>
      <dgm:spPr>
        <a:solidFill>
          <a:srgbClr val="FF9900"/>
        </a:solidFill>
        <a:ln>
          <a:solidFill>
            <a:srgbClr val="FF9900"/>
          </a:solidFill>
        </a:ln>
      </dgm:spPr>
      <dgm:t>
        <a:bodyPr vert="vert270" anchor="ctr" anchorCtr="0"/>
        <a:lstStyle/>
        <a:p>
          <a:r>
            <a:rPr lang="ru-RU" sz="2400" b="1" dirty="0">
              <a:solidFill>
                <a:schemeClr val="tx1"/>
              </a:solidFill>
            </a:rPr>
            <a:t>ОФФЛАЙН</a:t>
          </a:r>
          <a:endParaRPr lang="ru-KZ" sz="2400" b="1" dirty="0">
            <a:solidFill>
              <a:schemeClr val="tx1"/>
            </a:solidFill>
          </a:endParaRPr>
        </a:p>
      </dgm:t>
    </dgm:pt>
    <dgm:pt modelId="{4A1B988D-A5CC-4609-B607-2C7E72D2F839}" type="parTrans" cxnId="{8745D90B-2B79-4BC9-A3EB-11C25910FA87}">
      <dgm:prSet/>
      <dgm:spPr/>
      <dgm:t>
        <a:bodyPr/>
        <a:lstStyle/>
        <a:p>
          <a:endParaRPr lang="ru-KZ"/>
        </a:p>
      </dgm:t>
    </dgm:pt>
    <dgm:pt modelId="{DC69510A-5436-4AA8-81FB-0052C4E8C376}" type="sibTrans" cxnId="{8745D90B-2B79-4BC9-A3EB-11C25910FA87}">
      <dgm:prSet/>
      <dgm:spPr/>
      <dgm:t>
        <a:bodyPr/>
        <a:lstStyle/>
        <a:p>
          <a:endParaRPr lang="ru-KZ"/>
        </a:p>
      </dgm:t>
    </dgm:pt>
    <dgm:pt modelId="{DC7E4EA7-4C49-4D65-8A59-39415388DFA8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Планирование и сроки технологических процессов</a:t>
          </a:r>
          <a:endParaRPr lang="ru-KZ" sz="1200" dirty="0">
            <a:solidFill>
              <a:schemeClr val="tx1"/>
            </a:solidFill>
          </a:endParaRPr>
        </a:p>
      </dgm:t>
    </dgm:pt>
    <dgm:pt modelId="{08270C67-D043-4625-87E9-59D842BFF73D}" type="parTrans" cxnId="{8F0BB0A1-A27C-4CD5-A90A-3E6014F5935D}">
      <dgm:prSet/>
      <dgm:spPr/>
      <dgm:t>
        <a:bodyPr/>
        <a:lstStyle/>
        <a:p>
          <a:endParaRPr lang="ru-KZ"/>
        </a:p>
      </dgm:t>
    </dgm:pt>
    <dgm:pt modelId="{28EE7E2D-EB65-4241-BC51-E166014D181D}" type="sibTrans" cxnId="{8F0BB0A1-A27C-4CD5-A90A-3E6014F5935D}">
      <dgm:prSet/>
      <dgm:spPr/>
      <dgm:t>
        <a:bodyPr/>
        <a:lstStyle/>
        <a:p>
          <a:endParaRPr lang="ru-KZ"/>
        </a:p>
      </dgm:t>
    </dgm:pt>
    <dgm:pt modelId="{148AA2E3-151F-467B-8E4D-11E5FD26C1D1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Очистки трубопровода - движение поршня</a:t>
          </a:r>
          <a:endParaRPr lang="ru-KZ" sz="1200" dirty="0">
            <a:solidFill>
              <a:schemeClr val="tx1"/>
            </a:solidFill>
          </a:endParaRPr>
        </a:p>
      </dgm:t>
    </dgm:pt>
    <dgm:pt modelId="{23E7BA6B-2E8D-4A5E-B1BD-948EE2C9628A}" type="parTrans" cxnId="{748A7457-0AC2-4EFD-B1A5-CDB06D9E813C}">
      <dgm:prSet/>
      <dgm:spPr/>
      <dgm:t>
        <a:bodyPr/>
        <a:lstStyle/>
        <a:p>
          <a:endParaRPr lang="ru-KZ"/>
        </a:p>
      </dgm:t>
    </dgm:pt>
    <dgm:pt modelId="{09174DA2-D046-4DAC-B7D1-D17D6C33B07D}" type="sibTrans" cxnId="{748A7457-0AC2-4EFD-B1A5-CDB06D9E813C}">
      <dgm:prSet/>
      <dgm:spPr/>
      <dgm:t>
        <a:bodyPr/>
        <a:lstStyle/>
        <a:p>
          <a:endParaRPr lang="ru-KZ"/>
        </a:p>
      </dgm:t>
    </dgm:pt>
    <dgm:pt modelId="{29F079D6-97BC-40ED-9E07-B29AC29C3EDE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Регулировка рабочих параметров для частей неизмеренной сети</a:t>
          </a:r>
          <a:endParaRPr lang="ru-KZ" sz="1200" dirty="0">
            <a:solidFill>
              <a:schemeClr val="tx1"/>
            </a:solidFill>
          </a:endParaRPr>
        </a:p>
      </dgm:t>
    </dgm:pt>
    <dgm:pt modelId="{FF71FEA1-914D-42C6-BF05-9FC384717ECE}" type="parTrans" cxnId="{898B9147-09C8-4C35-B69D-05DBBA7685CC}">
      <dgm:prSet/>
      <dgm:spPr/>
      <dgm:t>
        <a:bodyPr/>
        <a:lstStyle/>
        <a:p>
          <a:endParaRPr lang="ru-KZ"/>
        </a:p>
      </dgm:t>
    </dgm:pt>
    <dgm:pt modelId="{D3ADABBA-488D-4C1E-A5A0-58FC3C4349E6}" type="sibTrans" cxnId="{898B9147-09C8-4C35-B69D-05DBBA7685CC}">
      <dgm:prSet/>
      <dgm:spPr/>
      <dgm:t>
        <a:bodyPr/>
        <a:lstStyle/>
        <a:p>
          <a:endParaRPr lang="ru-KZ"/>
        </a:p>
      </dgm:t>
    </dgm:pt>
    <dgm:pt modelId="{991827DC-3094-4A3A-ABBC-10834E7C78F1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Контроль точности измерительного оборудования в сети</a:t>
          </a:r>
          <a:endParaRPr lang="ru-KZ" sz="1200" dirty="0">
            <a:solidFill>
              <a:schemeClr val="tx1"/>
            </a:solidFill>
          </a:endParaRPr>
        </a:p>
      </dgm:t>
    </dgm:pt>
    <dgm:pt modelId="{311AB340-1806-4CB0-9D09-F8D6B60E3C96}" type="parTrans" cxnId="{E0F4AEAD-1EC1-4FDC-BF0D-EA9B5CA27005}">
      <dgm:prSet/>
      <dgm:spPr/>
      <dgm:t>
        <a:bodyPr/>
        <a:lstStyle/>
        <a:p>
          <a:endParaRPr lang="ru-KZ"/>
        </a:p>
      </dgm:t>
    </dgm:pt>
    <dgm:pt modelId="{BFF4F59D-3878-48F0-86F0-233E5EB32E7B}" type="sibTrans" cxnId="{E0F4AEAD-1EC1-4FDC-BF0D-EA9B5CA27005}">
      <dgm:prSet/>
      <dgm:spPr/>
      <dgm:t>
        <a:bodyPr/>
        <a:lstStyle/>
        <a:p>
          <a:endParaRPr lang="ru-KZ"/>
        </a:p>
      </dgm:t>
    </dgm:pt>
    <dgm:pt modelId="{1CA9ADAE-99B7-47C6-BE11-6D2F61E47923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Планирование трубопроводов и новых технологий</a:t>
          </a:r>
          <a:endParaRPr lang="ru-KZ" sz="1200" dirty="0">
            <a:solidFill>
              <a:schemeClr val="tx1"/>
            </a:solidFill>
          </a:endParaRPr>
        </a:p>
      </dgm:t>
    </dgm:pt>
    <dgm:pt modelId="{E2FCF31A-E0A2-4FC0-9044-6E6CF5C5C982}" type="parTrans" cxnId="{D4404060-D32C-4C9B-BD9F-8788CA76E495}">
      <dgm:prSet/>
      <dgm:spPr/>
      <dgm:t>
        <a:bodyPr/>
        <a:lstStyle/>
        <a:p>
          <a:endParaRPr lang="ru-KZ"/>
        </a:p>
      </dgm:t>
    </dgm:pt>
    <dgm:pt modelId="{C1169DCC-A58E-464B-AEF2-79E6A7127BE2}" type="sibTrans" cxnId="{D4404060-D32C-4C9B-BD9F-8788CA76E495}">
      <dgm:prSet/>
      <dgm:spPr/>
      <dgm:t>
        <a:bodyPr/>
        <a:lstStyle/>
        <a:p>
          <a:endParaRPr lang="ru-KZ"/>
        </a:p>
      </dgm:t>
    </dgm:pt>
    <dgm:pt modelId="{7D7E762A-5C1F-4AC1-A455-CD704FADC2F2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Тестирование, обучение и развитие знаний диспетчеров</a:t>
          </a:r>
          <a:endParaRPr lang="ru-KZ" sz="1200" dirty="0">
            <a:solidFill>
              <a:schemeClr val="tx1"/>
            </a:solidFill>
          </a:endParaRPr>
        </a:p>
      </dgm:t>
    </dgm:pt>
    <dgm:pt modelId="{24EDCC51-0A6F-470A-86BA-14E344A47517}" type="parTrans" cxnId="{FA251971-819A-4F5A-B74B-27A4906D7B9C}">
      <dgm:prSet/>
      <dgm:spPr/>
      <dgm:t>
        <a:bodyPr/>
        <a:lstStyle/>
        <a:p>
          <a:endParaRPr lang="ru-KZ"/>
        </a:p>
      </dgm:t>
    </dgm:pt>
    <dgm:pt modelId="{F331CDDC-1890-4D5B-BE35-3B20F382739E}" type="sibTrans" cxnId="{FA251971-819A-4F5A-B74B-27A4906D7B9C}">
      <dgm:prSet/>
      <dgm:spPr/>
      <dgm:t>
        <a:bodyPr/>
        <a:lstStyle/>
        <a:p>
          <a:endParaRPr lang="ru-KZ"/>
        </a:p>
      </dgm:t>
    </dgm:pt>
    <dgm:pt modelId="{5DDB9569-5B95-4B80-888C-B7EAE44580C7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Подготовка данных для активации подачу газа в случае опасности </a:t>
          </a:r>
          <a:endParaRPr lang="ru-KZ" sz="1200" dirty="0">
            <a:solidFill>
              <a:schemeClr val="tx1"/>
            </a:solidFill>
          </a:endParaRPr>
        </a:p>
      </dgm:t>
    </dgm:pt>
    <dgm:pt modelId="{D98581A4-86F0-4C89-95A7-E03C4CC90C05}" type="parTrans" cxnId="{948143D2-CC95-424B-80AC-BBE62ABAECB5}">
      <dgm:prSet/>
      <dgm:spPr/>
      <dgm:t>
        <a:bodyPr/>
        <a:lstStyle/>
        <a:p>
          <a:endParaRPr lang="ru-KZ"/>
        </a:p>
      </dgm:t>
    </dgm:pt>
    <dgm:pt modelId="{4FCDC225-C764-46D1-B35A-F34231CD267A}" type="sibTrans" cxnId="{948143D2-CC95-424B-80AC-BBE62ABAECB5}">
      <dgm:prSet/>
      <dgm:spPr/>
      <dgm:t>
        <a:bodyPr/>
        <a:lstStyle/>
        <a:p>
          <a:endParaRPr lang="ru-KZ"/>
        </a:p>
      </dgm:t>
    </dgm:pt>
    <dgm:pt modelId="{13A90A93-48E8-48C1-91C1-1F242C98BF3B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Оптимизация</a:t>
          </a:r>
          <a:r>
            <a:rPr lang="ru-RU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режима сети</a:t>
          </a:r>
          <a:endParaRPr lang="ru-KZ" sz="1200" b="1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BAA8B6-2784-4A2B-8FDF-FBAF45FDFFD3}" type="sibTrans" cxnId="{9A2B710C-49B1-4885-9960-0B149553C2D2}">
      <dgm:prSet/>
      <dgm:spPr/>
      <dgm:t>
        <a:bodyPr/>
        <a:lstStyle/>
        <a:p>
          <a:endParaRPr lang="ru-KZ"/>
        </a:p>
      </dgm:t>
    </dgm:pt>
    <dgm:pt modelId="{B5139A09-1900-42D9-BF04-33D8AC778A2C}" type="parTrans" cxnId="{9A2B710C-49B1-4885-9960-0B149553C2D2}">
      <dgm:prSet/>
      <dgm:spPr/>
      <dgm:t>
        <a:bodyPr/>
        <a:lstStyle/>
        <a:p>
          <a:endParaRPr lang="ru-KZ"/>
        </a:p>
      </dgm:t>
    </dgm:pt>
    <dgm:pt modelId="{249E3B73-6911-4810-8A31-FC01E452E61C}" type="pres">
      <dgm:prSet presAssocID="{FB1649A9-69BC-41CB-8CC7-EA24A514FDAF}" presName="linearFlow" presStyleCnt="0">
        <dgm:presLayoutVars>
          <dgm:dir/>
          <dgm:animLvl val="lvl"/>
          <dgm:resizeHandles val="exact"/>
        </dgm:presLayoutVars>
      </dgm:prSet>
      <dgm:spPr/>
    </dgm:pt>
    <dgm:pt modelId="{0C20211C-871A-426F-AB97-91D14B18551E}" type="pres">
      <dgm:prSet presAssocID="{E0A70D85-4EFB-4504-B3BF-8D2D9DC68B1E}" presName="composite" presStyleCnt="0"/>
      <dgm:spPr/>
    </dgm:pt>
    <dgm:pt modelId="{7D76DF04-FF47-4887-9706-3930A56F5DD9}" type="pres">
      <dgm:prSet presAssocID="{E0A70D85-4EFB-4504-B3BF-8D2D9DC68B1E}" presName="parentText" presStyleLbl="alignNode1" presStyleIdx="0" presStyleCnt="1" custScaleX="45394" custScaleY="99750">
        <dgm:presLayoutVars>
          <dgm:chMax val="1"/>
          <dgm:bulletEnabled val="1"/>
        </dgm:presLayoutVars>
      </dgm:prSet>
      <dgm:spPr/>
    </dgm:pt>
    <dgm:pt modelId="{5CEBB35B-52A8-42FA-AFE8-A88115D61631}" type="pres">
      <dgm:prSet presAssocID="{E0A70D85-4EFB-4504-B3BF-8D2D9DC68B1E}" presName="descendantText" presStyleLbl="alignAcc1" presStyleIdx="0" presStyleCnt="1" custScaleX="76057" custScaleY="101803" custLinFactNeighborX="-18568" custLinFactNeighborY="10000">
        <dgm:presLayoutVars>
          <dgm:bulletEnabled val="1"/>
        </dgm:presLayoutVars>
      </dgm:prSet>
      <dgm:spPr/>
    </dgm:pt>
  </dgm:ptLst>
  <dgm:cxnLst>
    <dgm:cxn modelId="{8745D90B-2B79-4BC9-A3EB-11C25910FA87}" srcId="{FB1649A9-69BC-41CB-8CC7-EA24A514FDAF}" destId="{E0A70D85-4EFB-4504-B3BF-8D2D9DC68B1E}" srcOrd="0" destOrd="0" parTransId="{4A1B988D-A5CC-4609-B607-2C7E72D2F839}" sibTransId="{DC69510A-5436-4AA8-81FB-0052C4E8C376}"/>
    <dgm:cxn modelId="{9A2B710C-49B1-4885-9960-0B149553C2D2}" srcId="{E0A70D85-4EFB-4504-B3BF-8D2D9DC68B1E}" destId="{13A90A93-48E8-48C1-91C1-1F242C98BF3B}" srcOrd="5" destOrd="0" parTransId="{B5139A09-1900-42D9-BF04-33D8AC778A2C}" sibTransId="{00BAA8B6-2784-4A2B-8FDF-FBAF45FDFFD3}"/>
    <dgm:cxn modelId="{A846180D-081C-47B4-81F5-24AE14DB4B93}" type="presOf" srcId="{DC7E4EA7-4C49-4D65-8A59-39415388DFA8}" destId="{5CEBB35B-52A8-42FA-AFE8-A88115D61631}" srcOrd="0" destOrd="0" presId="urn:microsoft.com/office/officeart/2005/8/layout/chevron2"/>
    <dgm:cxn modelId="{3FC36F3F-9604-4226-9C69-F61091A51CBA}" type="presOf" srcId="{13A90A93-48E8-48C1-91C1-1F242C98BF3B}" destId="{5CEBB35B-52A8-42FA-AFE8-A88115D61631}" srcOrd="0" destOrd="5" presId="urn:microsoft.com/office/officeart/2005/8/layout/chevron2"/>
    <dgm:cxn modelId="{D4404060-D32C-4C9B-BD9F-8788CA76E495}" srcId="{E0A70D85-4EFB-4504-B3BF-8D2D9DC68B1E}" destId="{1CA9ADAE-99B7-47C6-BE11-6D2F61E47923}" srcOrd="4" destOrd="0" parTransId="{E2FCF31A-E0A2-4FC0-9044-6E6CF5C5C982}" sibTransId="{C1169DCC-A58E-464B-AEF2-79E6A7127BE2}"/>
    <dgm:cxn modelId="{958B5666-35D0-4CEC-A403-EBAD230BAE53}" type="presOf" srcId="{E0A70D85-4EFB-4504-B3BF-8D2D9DC68B1E}" destId="{7D76DF04-FF47-4887-9706-3930A56F5DD9}" srcOrd="0" destOrd="0" presId="urn:microsoft.com/office/officeart/2005/8/layout/chevron2"/>
    <dgm:cxn modelId="{898B9147-09C8-4C35-B69D-05DBBA7685CC}" srcId="{E0A70D85-4EFB-4504-B3BF-8D2D9DC68B1E}" destId="{29F079D6-97BC-40ED-9E07-B29AC29C3EDE}" srcOrd="2" destOrd="0" parTransId="{FF71FEA1-914D-42C6-BF05-9FC384717ECE}" sibTransId="{D3ADABBA-488D-4C1E-A5A0-58FC3C4349E6}"/>
    <dgm:cxn modelId="{FA251971-819A-4F5A-B74B-27A4906D7B9C}" srcId="{E0A70D85-4EFB-4504-B3BF-8D2D9DC68B1E}" destId="{7D7E762A-5C1F-4AC1-A455-CD704FADC2F2}" srcOrd="6" destOrd="0" parTransId="{24EDCC51-0A6F-470A-86BA-14E344A47517}" sibTransId="{F331CDDC-1890-4D5B-BE35-3B20F382739E}"/>
    <dgm:cxn modelId="{748A7457-0AC2-4EFD-B1A5-CDB06D9E813C}" srcId="{E0A70D85-4EFB-4504-B3BF-8D2D9DC68B1E}" destId="{148AA2E3-151F-467B-8E4D-11E5FD26C1D1}" srcOrd="1" destOrd="0" parTransId="{23E7BA6B-2E8D-4A5E-B1BD-948EE2C9628A}" sibTransId="{09174DA2-D046-4DAC-B7D1-D17D6C33B07D}"/>
    <dgm:cxn modelId="{7B82D083-519F-43CF-A107-808FF18A2B36}" type="presOf" srcId="{FB1649A9-69BC-41CB-8CC7-EA24A514FDAF}" destId="{249E3B73-6911-4810-8A31-FC01E452E61C}" srcOrd="0" destOrd="0" presId="urn:microsoft.com/office/officeart/2005/8/layout/chevron2"/>
    <dgm:cxn modelId="{8C9CEF88-B8F8-441B-A285-893EB1EE85A2}" type="presOf" srcId="{7D7E762A-5C1F-4AC1-A455-CD704FADC2F2}" destId="{5CEBB35B-52A8-42FA-AFE8-A88115D61631}" srcOrd="0" destOrd="6" presId="urn:microsoft.com/office/officeart/2005/8/layout/chevron2"/>
    <dgm:cxn modelId="{8F0BB0A1-A27C-4CD5-A90A-3E6014F5935D}" srcId="{E0A70D85-4EFB-4504-B3BF-8D2D9DC68B1E}" destId="{DC7E4EA7-4C49-4D65-8A59-39415388DFA8}" srcOrd="0" destOrd="0" parTransId="{08270C67-D043-4625-87E9-59D842BFF73D}" sibTransId="{28EE7E2D-EB65-4241-BC51-E166014D181D}"/>
    <dgm:cxn modelId="{755350AD-5DBD-4D09-936C-D33FD5D63FC3}" type="presOf" srcId="{29F079D6-97BC-40ED-9E07-B29AC29C3EDE}" destId="{5CEBB35B-52A8-42FA-AFE8-A88115D61631}" srcOrd="0" destOrd="2" presId="urn:microsoft.com/office/officeart/2005/8/layout/chevron2"/>
    <dgm:cxn modelId="{E0F4AEAD-1EC1-4FDC-BF0D-EA9B5CA27005}" srcId="{E0A70D85-4EFB-4504-B3BF-8D2D9DC68B1E}" destId="{991827DC-3094-4A3A-ABBC-10834E7C78F1}" srcOrd="3" destOrd="0" parTransId="{311AB340-1806-4CB0-9D09-F8D6B60E3C96}" sibTransId="{BFF4F59D-3878-48F0-86F0-233E5EB32E7B}"/>
    <dgm:cxn modelId="{948143D2-CC95-424B-80AC-BBE62ABAECB5}" srcId="{E0A70D85-4EFB-4504-B3BF-8D2D9DC68B1E}" destId="{5DDB9569-5B95-4B80-888C-B7EAE44580C7}" srcOrd="7" destOrd="0" parTransId="{D98581A4-86F0-4C89-95A7-E03C4CC90C05}" sibTransId="{4FCDC225-C764-46D1-B35A-F34231CD267A}"/>
    <dgm:cxn modelId="{CBB4A6EB-EBF6-48F5-A53F-C4CF7DB13AB1}" type="presOf" srcId="{5DDB9569-5B95-4B80-888C-B7EAE44580C7}" destId="{5CEBB35B-52A8-42FA-AFE8-A88115D61631}" srcOrd="0" destOrd="7" presId="urn:microsoft.com/office/officeart/2005/8/layout/chevron2"/>
    <dgm:cxn modelId="{FD4B8CEE-FD08-4058-B582-F3B8AE0CF2DC}" type="presOf" srcId="{991827DC-3094-4A3A-ABBC-10834E7C78F1}" destId="{5CEBB35B-52A8-42FA-AFE8-A88115D61631}" srcOrd="0" destOrd="3" presId="urn:microsoft.com/office/officeart/2005/8/layout/chevron2"/>
    <dgm:cxn modelId="{C6032AF2-E138-48ED-8C84-BEBDD2E2CB8E}" type="presOf" srcId="{1CA9ADAE-99B7-47C6-BE11-6D2F61E47923}" destId="{5CEBB35B-52A8-42FA-AFE8-A88115D61631}" srcOrd="0" destOrd="4" presId="urn:microsoft.com/office/officeart/2005/8/layout/chevron2"/>
    <dgm:cxn modelId="{1BE332F5-6BAC-40BB-86CD-5B756BC7CEAC}" type="presOf" srcId="{148AA2E3-151F-467B-8E4D-11E5FD26C1D1}" destId="{5CEBB35B-52A8-42FA-AFE8-A88115D61631}" srcOrd="0" destOrd="1" presId="urn:microsoft.com/office/officeart/2005/8/layout/chevron2"/>
    <dgm:cxn modelId="{2C1BDA8C-CAF5-49B2-B60D-3362F6AE6BBC}" type="presParOf" srcId="{249E3B73-6911-4810-8A31-FC01E452E61C}" destId="{0C20211C-871A-426F-AB97-91D14B18551E}" srcOrd="0" destOrd="0" presId="urn:microsoft.com/office/officeart/2005/8/layout/chevron2"/>
    <dgm:cxn modelId="{3AC558BD-33EB-4A22-9354-34F7B26A459C}" type="presParOf" srcId="{0C20211C-871A-426F-AB97-91D14B18551E}" destId="{7D76DF04-FF47-4887-9706-3930A56F5DD9}" srcOrd="0" destOrd="0" presId="urn:microsoft.com/office/officeart/2005/8/layout/chevron2"/>
    <dgm:cxn modelId="{A329AACC-67BA-42FF-88F9-AC1C434526A2}" type="presParOf" srcId="{0C20211C-871A-426F-AB97-91D14B18551E}" destId="{5CEBB35B-52A8-42FA-AFE8-A88115D6163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B1649A9-69BC-41CB-8CC7-EA24A514FDAF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KZ"/>
        </a:p>
      </dgm:t>
    </dgm:pt>
    <dgm:pt modelId="{E0A70D85-4EFB-4504-B3BF-8D2D9DC68B1E}">
      <dgm:prSet phldrT="[Текст]" custT="1"/>
      <dgm:spPr>
        <a:solidFill>
          <a:srgbClr val="FF9900"/>
        </a:solidFill>
        <a:ln>
          <a:solidFill>
            <a:srgbClr val="FF9900"/>
          </a:solidFill>
        </a:ln>
      </dgm:spPr>
      <dgm:t>
        <a:bodyPr vert="vert270" anchor="ctr" anchorCtr="0"/>
        <a:lstStyle/>
        <a:p>
          <a:r>
            <a:rPr lang="ru-RU" sz="2400" b="1" dirty="0">
              <a:solidFill>
                <a:schemeClr val="tx1"/>
              </a:solidFill>
            </a:rPr>
            <a:t>ОНЛАЙН</a:t>
          </a:r>
          <a:endParaRPr lang="ru-KZ" sz="2400" b="1" dirty="0">
            <a:solidFill>
              <a:schemeClr val="tx1"/>
            </a:solidFill>
          </a:endParaRPr>
        </a:p>
      </dgm:t>
    </dgm:pt>
    <dgm:pt modelId="{4A1B988D-A5CC-4609-B607-2C7E72D2F839}" type="parTrans" cxnId="{8745D90B-2B79-4BC9-A3EB-11C25910FA87}">
      <dgm:prSet/>
      <dgm:spPr/>
      <dgm:t>
        <a:bodyPr/>
        <a:lstStyle/>
        <a:p>
          <a:endParaRPr lang="ru-KZ"/>
        </a:p>
      </dgm:t>
    </dgm:pt>
    <dgm:pt modelId="{DC69510A-5436-4AA8-81FB-0052C4E8C376}" type="sibTrans" cxnId="{8745D90B-2B79-4BC9-A3EB-11C25910FA87}">
      <dgm:prSet/>
      <dgm:spPr/>
      <dgm:t>
        <a:bodyPr/>
        <a:lstStyle/>
        <a:p>
          <a:endParaRPr lang="ru-KZ"/>
        </a:p>
      </dgm:t>
    </dgm:pt>
    <dgm:pt modelId="{DC7E4EA7-4C49-4D65-8A59-39415388DFA8}">
      <dgm:prSet phldrT="[Текст]" custT="1"/>
      <dgm:spPr>
        <a:ln>
          <a:solidFill>
            <a:srgbClr val="FF9900"/>
          </a:solidFill>
        </a:ln>
      </dgm:spPr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Сбор данных давления и расхода через циклическое состояние реконструкции по ссылке из SCADA</a:t>
          </a:r>
          <a:endParaRPr lang="ru-KZ" sz="1200" b="1" dirty="0">
            <a:solidFill>
              <a:schemeClr val="tx1"/>
            </a:solidFill>
          </a:endParaRPr>
        </a:p>
      </dgm:t>
    </dgm:pt>
    <dgm:pt modelId="{08270C67-D043-4625-87E9-59D842BFF73D}" type="parTrans" cxnId="{8F0BB0A1-A27C-4CD5-A90A-3E6014F5935D}">
      <dgm:prSet/>
      <dgm:spPr/>
      <dgm:t>
        <a:bodyPr/>
        <a:lstStyle/>
        <a:p>
          <a:endParaRPr lang="ru-KZ"/>
        </a:p>
      </dgm:t>
    </dgm:pt>
    <dgm:pt modelId="{28EE7E2D-EB65-4241-BC51-E166014D181D}" type="sibTrans" cxnId="{8F0BB0A1-A27C-4CD5-A90A-3E6014F5935D}">
      <dgm:prSet/>
      <dgm:spPr/>
      <dgm:t>
        <a:bodyPr/>
        <a:lstStyle/>
        <a:p>
          <a:endParaRPr lang="ru-KZ"/>
        </a:p>
      </dgm:t>
    </dgm:pt>
    <dgm:pt modelId="{B292FAE9-96CC-4D4A-94E9-48D2DEB64BE3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Усовершенствование заключительной модели с помощью рабочих параметров газовой сети и с поправкой на неизмеренных частей сети</a:t>
          </a:r>
        </a:p>
      </dgm:t>
    </dgm:pt>
    <dgm:pt modelId="{399C2579-1A39-4875-953B-0A991C5BA7DE}" type="parTrans" cxnId="{4CE79E5B-0093-4EB7-BFE6-C51702D986DE}">
      <dgm:prSet/>
      <dgm:spPr/>
      <dgm:t>
        <a:bodyPr/>
        <a:lstStyle/>
        <a:p>
          <a:endParaRPr lang="ru-KZ"/>
        </a:p>
      </dgm:t>
    </dgm:pt>
    <dgm:pt modelId="{D7B6E80D-36F8-4DCF-A253-3C88329D0549}" type="sibTrans" cxnId="{4CE79E5B-0093-4EB7-BFE6-C51702D986DE}">
      <dgm:prSet/>
      <dgm:spPr/>
      <dgm:t>
        <a:bodyPr/>
        <a:lstStyle/>
        <a:p>
          <a:endParaRPr lang="ru-KZ"/>
        </a:p>
      </dgm:t>
    </dgm:pt>
    <dgm:pt modelId="{B0E33063-D34B-4C8B-8A3F-694A048C72A1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Суммирование данных газовой системы для диспетчерского центра</a:t>
          </a:r>
        </a:p>
      </dgm:t>
    </dgm:pt>
    <dgm:pt modelId="{8767A855-0BDE-44F6-B354-0E30EF58AFF9}" type="parTrans" cxnId="{F4E820B8-DB10-409E-BEAA-FDB57C170C16}">
      <dgm:prSet/>
      <dgm:spPr/>
      <dgm:t>
        <a:bodyPr/>
        <a:lstStyle/>
        <a:p>
          <a:endParaRPr lang="ru-KZ"/>
        </a:p>
      </dgm:t>
    </dgm:pt>
    <dgm:pt modelId="{626DDE77-EA24-4AD5-9244-82709CFBCCD7}" type="sibTrans" cxnId="{F4E820B8-DB10-409E-BEAA-FDB57C170C16}">
      <dgm:prSet/>
      <dgm:spPr/>
      <dgm:t>
        <a:bodyPr/>
        <a:lstStyle/>
        <a:p>
          <a:endParaRPr lang="ru-KZ"/>
        </a:p>
      </dgm:t>
    </dgm:pt>
    <dgm:pt modelId="{436F629E-C9FF-4AB6-8099-7FBFF06349FD}">
      <dgm:prSet custT="1"/>
      <dgm:spPr/>
      <dgm:t>
        <a:bodyPr/>
        <a:lstStyle/>
        <a:p>
          <a:pPr>
            <a:buFont typeface="Wingdings" panose="05000000000000000000" pitchFamily="2" charset="2"/>
            <a:buChar char="ü"/>
          </a:pPr>
          <a:r>
            <a:rPr lang="ru-RU" sz="1200" b="1" dirty="0">
              <a:solidFill>
                <a:schemeClr val="tx1"/>
              </a:solidFill>
              <a:latin typeface="Arial" charset="0"/>
            </a:rPr>
            <a:t>Циклические прогнозирование с контролем условий</a:t>
          </a:r>
          <a:endParaRPr lang="fr-FR" sz="1200" b="1" dirty="0">
            <a:solidFill>
              <a:schemeClr val="tx1"/>
            </a:solidFill>
            <a:latin typeface="Arial" charset="0"/>
          </a:endParaRPr>
        </a:p>
      </dgm:t>
    </dgm:pt>
    <dgm:pt modelId="{2BB7DBFE-94A2-4712-8D76-6FA428BC2A9E}" type="parTrans" cxnId="{7626633C-1CBF-48C4-AC94-F0B9290FB835}">
      <dgm:prSet/>
      <dgm:spPr/>
      <dgm:t>
        <a:bodyPr/>
        <a:lstStyle/>
        <a:p>
          <a:endParaRPr lang="ru-KZ"/>
        </a:p>
      </dgm:t>
    </dgm:pt>
    <dgm:pt modelId="{063999D8-AC23-478A-BC55-87BF14D55C20}" type="sibTrans" cxnId="{7626633C-1CBF-48C4-AC94-F0B9290FB835}">
      <dgm:prSet/>
      <dgm:spPr/>
      <dgm:t>
        <a:bodyPr/>
        <a:lstStyle/>
        <a:p>
          <a:endParaRPr lang="ru-KZ"/>
        </a:p>
      </dgm:t>
    </dgm:pt>
    <dgm:pt modelId="{249E3B73-6911-4810-8A31-FC01E452E61C}" type="pres">
      <dgm:prSet presAssocID="{FB1649A9-69BC-41CB-8CC7-EA24A514FDAF}" presName="linearFlow" presStyleCnt="0">
        <dgm:presLayoutVars>
          <dgm:dir/>
          <dgm:animLvl val="lvl"/>
          <dgm:resizeHandles val="exact"/>
        </dgm:presLayoutVars>
      </dgm:prSet>
      <dgm:spPr/>
    </dgm:pt>
    <dgm:pt modelId="{0C20211C-871A-426F-AB97-91D14B18551E}" type="pres">
      <dgm:prSet presAssocID="{E0A70D85-4EFB-4504-B3BF-8D2D9DC68B1E}" presName="composite" presStyleCnt="0"/>
      <dgm:spPr/>
    </dgm:pt>
    <dgm:pt modelId="{7D76DF04-FF47-4887-9706-3930A56F5DD9}" type="pres">
      <dgm:prSet presAssocID="{E0A70D85-4EFB-4504-B3BF-8D2D9DC68B1E}" presName="parentText" presStyleLbl="alignNode1" presStyleIdx="0" presStyleCnt="1" custScaleX="24374" custScaleY="99750" custLinFactNeighborX="22998" custLinFactNeighborY="-325">
        <dgm:presLayoutVars>
          <dgm:chMax val="1"/>
          <dgm:bulletEnabled val="1"/>
        </dgm:presLayoutVars>
      </dgm:prSet>
      <dgm:spPr/>
    </dgm:pt>
    <dgm:pt modelId="{5CEBB35B-52A8-42FA-AFE8-A88115D61631}" type="pres">
      <dgm:prSet presAssocID="{E0A70D85-4EFB-4504-B3BF-8D2D9DC68B1E}" presName="descendantText" presStyleLbl="alignAcc1" presStyleIdx="0" presStyleCnt="1" custScaleX="88014" custScaleY="94494" custLinFactNeighborX="-40772" custLinFactNeighborY="18930">
        <dgm:presLayoutVars>
          <dgm:bulletEnabled val="1"/>
        </dgm:presLayoutVars>
      </dgm:prSet>
      <dgm:spPr/>
    </dgm:pt>
  </dgm:ptLst>
  <dgm:cxnLst>
    <dgm:cxn modelId="{8745D90B-2B79-4BC9-A3EB-11C25910FA87}" srcId="{FB1649A9-69BC-41CB-8CC7-EA24A514FDAF}" destId="{E0A70D85-4EFB-4504-B3BF-8D2D9DC68B1E}" srcOrd="0" destOrd="0" parTransId="{4A1B988D-A5CC-4609-B607-2C7E72D2F839}" sibTransId="{DC69510A-5436-4AA8-81FB-0052C4E8C376}"/>
    <dgm:cxn modelId="{A846180D-081C-47B4-81F5-24AE14DB4B93}" type="presOf" srcId="{DC7E4EA7-4C49-4D65-8A59-39415388DFA8}" destId="{5CEBB35B-52A8-42FA-AFE8-A88115D61631}" srcOrd="0" destOrd="0" presId="urn:microsoft.com/office/officeart/2005/8/layout/chevron2"/>
    <dgm:cxn modelId="{E3A5AA2A-972D-4AC0-91AF-E7B9914B2CC8}" type="presOf" srcId="{B0E33063-D34B-4C8B-8A3F-694A048C72A1}" destId="{5CEBB35B-52A8-42FA-AFE8-A88115D61631}" srcOrd="0" destOrd="2" presId="urn:microsoft.com/office/officeart/2005/8/layout/chevron2"/>
    <dgm:cxn modelId="{7626633C-1CBF-48C4-AC94-F0B9290FB835}" srcId="{E0A70D85-4EFB-4504-B3BF-8D2D9DC68B1E}" destId="{436F629E-C9FF-4AB6-8099-7FBFF06349FD}" srcOrd="3" destOrd="0" parTransId="{2BB7DBFE-94A2-4712-8D76-6FA428BC2A9E}" sibTransId="{063999D8-AC23-478A-BC55-87BF14D55C20}"/>
    <dgm:cxn modelId="{4CE79E5B-0093-4EB7-BFE6-C51702D986DE}" srcId="{E0A70D85-4EFB-4504-B3BF-8D2D9DC68B1E}" destId="{B292FAE9-96CC-4D4A-94E9-48D2DEB64BE3}" srcOrd="1" destOrd="0" parTransId="{399C2579-1A39-4875-953B-0A991C5BA7DE}" sibTransId="{D7B6E80D-36F8-4DCF-A253-3C88329D0549}"/>
    <dgm:cxn modelId="{F60A7F62-18C0-49AD-A56B-A89F3FB03F83}" type="presOf" srcId="{B292FAE9-96CC-4D4A-94E9-48D2DEB64BE3}" destId="{5CEBB35B-52A8-42FA-AFE8-A88115D61631}" srcOrd="0" destOrd="1" presId="urn:microsoft.com/office/officeart/2005/8/layout/chevron2"/>
    <dgm:cxn modelId="{958B5666-35D0-4CEC-A403-EBAD230BAE53}" type="presOf" srcId="{E0A70D85-4EFB-4504-B3BF-8D2D9DC68B1E}" destId="{7D76DF04-FF47-4887-9706-3930A56F5DD9}" srcOrd="0" destOrd="0" presId="urn:microsoft.com/office/officeart/2005/8/layout/chevron2"/>
    <dgm:cxn modelId="{7B82D083-519F-43CF-A107-808FF18A2B36}" type="presOf" srcId="{FB1649A9-69BC-41CB-8CC7-EA24A514FDAF}" destId="{249E3B73-6911-4810-8A31-FC01E452E61C}" srcOrd="0" destOrd="0" presId="urn:microsoft.com/office/officeart/2005/8/layout/chevron2"/>
    <dgm:cxn modelId="{EF84C388-09AA-44DF-B973-0BFA47168261}" type="presOf" srcId="{436F629E-C9FF-4AB6-8099-7FBFF06349FD}" destId="{5CEBB35B-52A8-42FA-AFE8-A88115D61631}" srcOrd="0" destOrd="3" presId="urn:microsoft.com/office/officeart/2005/8/layout/chevron2"/>
    <dgm:cxn modelId="{8F0BB0A1-A27C-4CD5-A90A-3E6014F5935D}" srcId="{E0A70D85-4EFB-4504-B3BF-8D2D9DC68B1E}" destId="{DC7E4EA7-4C49-4D65-8A59-39415388DFA8}" srcOrd="0" destOrd="0" parTransId="{08270C67-D043-4625-87E9-59D842BFF73D}" sibTransId="{28EE7E2D-EB65-4241-BC51-E166014D181D}"/>
    <dgm:cxn modelId="{F4E820B8-DB10-409E-BEAA-FDB57C170C16}" srcId="{E0A70D85-4EFB-4504-B3BF-8D2D9DC68B1E}" destId="{B0E33063-D34B-4C8B-8A3F-694A048C72A1}" srcOrd="2" destOrd="0" parTransId="{8767A855-0BDE-44F6-B354-0E30EF58AFF9}" sibTransId="{626DDE77-EA24-4AD5-9244-82709CFBCCD7}"/>
    <dgm:cxn modelId="{2C1BDA8C-CAF5-49B2-B60D-3362F6AE6BBC}" type="presParOf" srcId="{249E3B73-6911-4810-8A31-FC01E452E61C}" destId="{0C20211C-871A-426F-AB97-91D14B18551E}" srcOrd="0" destOrd="0" presId="urn:microsoft.com/office/officeart/2005/8/layout/chevron2"/>
    <dgm:cxn modelId="{3AC558BD-33EB-4A22-9354-34F7B26A459C}" type="presParOf" srcId="{0C20211C-871A-426F-AB97-91D14B18551E}" destId="{7D76DF04-FF47-4887-9706-3930A56F5DD9}" srcOrd="0" destOrd="0" presId="urn:microsoft.com/office/officeart/2005/8/layout/chevron2"/>
    <dgm:cxn modelId="{A329AACC-67BA-42FF-88F9-AC1C434526A2}" type="presParOf" srcId="{0C20211C-871A-426F-AB97-91D14B18551E}" destId="{5CEBB35B-52A8-42FA-AFE8-A88115D6163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6DF04-FF47-4887-9706-3930A56F5DD9}">
      <dsp:nvSpPr>
        <dsp:cNvPr id="0" name=""/>
        <dsp:cNvSpPr/>
      </dsp:nvSpPr>
      <dsp:spPr>
        <a:xfrm rot="5400000">
          <a:off x="-1343943" y="1984921"/>
          <a:ext cx="4427450" cy="510429"/>
        </a:xfrm>
        <a:prstGeom prst="chevron">
          <a:avLst/>
        </a:prstGeom>
        <a:solidFill>
          <a:srgbClr val="FF9900"/>
        </a:solidFill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</a:rPr>
            <a:t>ОФФЛАЙН</a:t>
          </a:r>
          <a:endParaRPr lang="ru-KZ" sz="2400" b="1" kern="1200" dirty="0">
            <a:solidFill>
              <a:schemeClr val="tx1"/>
            </a:solidFill>
          </a:endParaRPr>
        </a:p>
      </dsp:txBody>
      <dsp:txXfrm rot="-5400000">
        <a:off x="614567" y="281626"/>
        <a:ext cx="510429" cy="3917021"/>
      </dsp:txXfrm>
    </dsp:sp>
    <dsp:sp modelId="{5CEBB35B-52A8-42FA-AFE8-A88115D61631}">
      <dsp:nvSpPr>
        <dsp:cNvPr id="0" name=""/>
        <dsp:cNvSpPr/>
      </dsp:nvSpPr>
      <dsp:spPr>
        <a:xfrm rot="5400000">
          <a:off x="1481545" y="449004"/>
          <a:ext cx="2861793" cy="3582263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Планирование и сроки технологических процессов</a:t>
          </a:r>
          <a:endParaRPr lang="ru-KZ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Очистки трубопровода - движение поршня</a:t>
          </a:r>
          <a:endParaRPr lang="ru-KZ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Регулировка рабочих параметров для частей неизмеренной сети</a:t>
          </a:r>
          <a:endParaRPr lang="ru-KZ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Контроль точности измерительного оборудования в сети</a:t>
          </a:r>
          <a:endParaRPr lang="ru-KZ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Планирование трубопроводов и новых технологий</a:t>
          </a:r>
          <a:endParaRPr lang="ru-KZ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Оптимизация</a:t>
          </a:r>
          <a:r>
            <a:rPr lang="ru-RU" sz="1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 </a:t>
          </a:r>
          <a:r>
            <a:rPr lang="ru-RU" sz="1200" b="1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rPr>
            <a:t>режима сети</a:t>
          </a:r>
          <a:endParaRPr lang="ru-KZ" sz="1200" b="1" kern="1200" dirty="0">
            <a:solidFill>
              <a:schemeClr val="tx1"/>
            </a:solidFill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Тестирование, обучение и развитие знаний диспетчеров</a:t>
          </a:r>
          <a:endParaRPr lang="ru-KZ" sz="1200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Подготовка данных для активации подачу газа в случае опасности </a:t>
          </a:r>
          <a:endParaRPr lang="ru-KZ" sz="1200" kern="1200" dirty="0">
            <a:solidFill>
              <a:schemeClr val="tx1"/>
            </a:solidFill>
          </a:endParaRPr>
        </a:p>
      </dsp:txBody>
      <dsp:txXfrm rot="-5400000">
        <a:off x="1121311" y="948940"/>
        <a:ext cx="3442562" cy="2582391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D76DF04-FF47-4887-9706-3930A56F5DD9}">
      <dsp:nvSpPr>
        <dsp:cNvPr id="0" name=""/>
        <dsp:cNvSpPr/>
      </dsp:nvSpPr>
      <dsp:spPr>
        <a:xfrm rot="5400000">
          <a:off x="-1251638" y="1932654"/>
          <a:ext cx="4469071" cy="603762"/>
        </a:xfrm>
        <a:prstGeom prst="chevron">
          <a:avLst/>
        </a:prstGeom>
        <a:solidFill>
          <a:srgbClr val="FF9900"/>
        </a:solidFill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vert270" wrap="square" lIns="15240" tIns="15240" rIns="1524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400" b="1" kern="1200" dirty="0">
              <a:solidFill>
                <a:schemeClr val="tx1"/>
              </a:solidFill>
            </a:rPr>
            <a:t>ОНЛАЙН</a:t>
          </a:r>
          <a:endParaRPr lang="ru-KZ" sz="2400" b="1" kern="1200" dirty="0">
            <a:solidFill>
              <a:schemeClr val="tx1"/>
            </a:solidFill>
          </a:endParaRPr>
        </a:p>
      </dsp:txBody>
      <dsp:txXfrm rot="-5400000">
        <a:off x="681016" y="301881"/>
        <a:ext cx="603762" cy="3865309"/>
      </dsp:txXfrm>
    </dsp:sp>
    <dsp:sp modelId="{5CEBB35B-52A8-42FA-AFE8-A88115D61631}">
      <dsp:nvSpPr>
        <dsp:cNvPr id="0" name=""/>
        <dsp:cNvSpPr/>
      </dsp:nvSpPr>
      <dsp:spPr>
        <a:xfrm rot="5400000">
          <a:off x="1399668" y="604998"/>
          <a:ext cx="3063244" cy="3270259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FF99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7620" rIns="7620" bIns="762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Сбор данных давления и расхода через циклическое состояние реконструкции по ссылке из SCADA</a:t>
          </a:r>
          <a:endParaRPr lang="ru-KZ" sz="1200" b="1" kern="1200" dirty="0">
            <a:solidFill>
              <a:schemeClr val="tx1"/>
            </a:solidFill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Усовершенствование заключительной модели с помощью рабочих параметров газовой сети и с поправкой на неизмеренных частей сети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Суммирование данных газовой системы для диспетчерского центра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Wingdings" panose="05000000000000000000" pitchFamily="2" charset="2"/>
            <a:buChar char="ü"/>
          </a:pPr>
          <a:r>
            <a:rPr lang="ru-RU" sz="1200" b="1" kern="1200" dirty="0">
              <a:solidFill>
                <a:schemeClr val="tx1"/>
              </a:solidFill>
              <a:latin typeface="Arial" charset="0"/>
            </a:rPr>
            <a:t>Циклические прогнозирование с контролем условий</a:t>
          </a:r>
          <a:endParaRPr lang="fr-FR" sz="1200" b="1" kern="1200" dirty="0">
            <a:solidFill>
              <a:schemeClr val="tx1"/>
            </a:solidFill>
            <a:latin typeface="Arial" charset="0"/>
          </a:endParaRPr>
        </a:p>
      </dsp:txBody>
      <dsp:txXfrm rot="-5400000">
        <a:off x="1296161" y="858041"/>
        <a:ext cx="3120724" cy="2764174"/>
      </dsp:txXfrm>
    </dsp:sp>
  </dsp:spTree>
</dsp:drawing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noProof="0"/>
              <a:t>Click to edit Master text styles</a:t>
            </a:r>
          </a:p>
          <a:p>
            <a:pPr lvl="1"/>
            <a:r>
              <a:rPr lang="cs-CZ" noProof="0"/>
              <a:t>Second level</a:t>
            </a:r>
          </a:p>
          <a:p>
            <a:pPr lvl="2"/>
            <a:r>
              <a:rPr lang="cs-CZ" noProof="0"/>
              <a:t>Third level</a:t>
            </a:r>
          </a:p>
          <a:p>
            <a:pPr lvl="3"/>
            <a:r>
              <a:rPr lang="cs-CZ" noProof="0"/>
              <a:t>Fourth level</a:t>
            </a:r>
          </a:p>
          <a:p>
            <a:pPr lvl="4"/>
            <a:r>
              <a:rPr lang="cs-CZ" noProof="0"/>
              <a:t>Fifth level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28B6C22C-7F78-4187-8ECF-07DA128096DD}" type="slidenum">
              <a:rPr lang="cs-CZ"/>
              <a:pPr>
                <a:defRPr/>
              </a:pPr>
              <a:t>‹#›</a:t>
            </a:fld>
            <a:endParaRPr lang="cs-CZ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48551D20-4283-4D8D-9FD8-587D6CF5AD57}" type="slidenum">
              <a:rPr lang="cs-CZ" smtClean="0"/>
              <a:pPr/>
              <a:t>3</a:t>
            </a:fld>
            <a:endParaRPr lang="cs-CZ"/>
          </a:p>
        </p:txBody>
      </p:sp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6357" y="4715907"/>
            <a:ext cx="4984962" cy="4467701"/>
          </a:xfrm>
          <a:noFill/>
        </p:spPr>
        <p:txBody>
          <a:bodyPr/>
          <a:lstStyle/>
          <a:p>
            <a:pPr eaLnBrk="1" hangingPunct="1"/>
            <a:endParaRPr lang="en-US"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524750" y="-7938"/>
            <a:ext cx="1081088" cy="476251"/>
          </a:xfrm>
          <a:prstGeom prst="rect">
            <a:avLst/>
          </a:prstGeom>
          <a:solidFill>
            <a:srgbClr val="FFBF00"/>
          </a:solidFill>
          <a:ln>
            <a:noFill/>
          </a:ln>
          <a:effectLst/>
        </p:spPr>
        <p:txBody>
          <a:bodyPr tIns="82800" bIns="118800">
            <a:spAutoFit/>
          </a:bodyPr>
          <a:lstStyle/>
          <a:p>
            <a:pPr algn="ctr">
              <a:spcBef>
                <a:spcPct val="50000"/>
              </a:spcBef>
            </a:pPr>
            <a:fld id="{74526AF7-6678-477B-8076-E81CA0EC3423}" type="slidenum">
              <a:rPr lang="en-US" sz="1800" b="1">
                <a:solidFill>
                  <a:srgbClr val="595949"/>
                </a:solidFill>
                <a:latin typeface="Trebuchet MS" pitchFamily="34" charset="0"/>
              </a:rPr>
              <a:pPr algn="ctr">
                <a:spcBef>
                  <a:spcPct val="50000"/>
                </a:spcBef>
              </a:pPr>
              <a:t>‹#›</a:t>
            </a:fld>
            <a:r>
              <a:rPr lang="en-US" sz="1400" dirty="0">
                <a:solidFill>
                  <a:srgbClr val="595949"/>
                </a:solidFill>
                <a:latin typeface="Trebuchet MS" pitchFamily="34" charset="0"/>
              </a:rPr>
              <a:t> </a:t>
            </a:r>
            <a:r>
              <a:rPr lang="en-US" sz="1200" dirty="0">
                <a:solidFill>
                  <a:srgbClr val="595949"/>
                </a:solidFill>
                <a:latin typeface="Trebuchet MS" pitchFamily="34" charset="0"/>
              </a:rPr>
              <a:t>из </a:t>
            </a:r>
            <a:r>
              <a:rPr lang="en-US" sz="1200" dirty="0">
                <a:solidFill>
                  <a:srgbClr val="595949"/>
                </a:solidFill>
                <a:latin typeface="Arial" charset="0"/>
              </a:rPr>
              <a:t>20</a:t>
            </a:r>
          </a:p>
        </p:txBody>
      </p:sp>
      <p:pic>
        <p:nvPicPr>
          <p:cNvPr id="5" name="Picture 5" descr="sablona_svetla_big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31231" y="842419"/>
            <a:ext cx="4681538" cy="156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03288" y="3254375"/>
            <a:ext cx="7772400" cy="1470025"/>
          </a:xfrm>
        </p:spPr>
        <p:txBody>
          <a:bodyPr/>
          <a:lstStyle>
            <a:lvl1pPr algn="r">
              <a:lnSpc>
                <a:spcPct val="80000"/>
              </a:lnSpc>
              <a:defRPr sz="4800"/>
            </a:lvl1pPr>
          </a:lstStyle>
          <a:p>
            <a:pPr lvl="0"/>
            <a:r>
              <a:rPr lang="cs-CZ" noProof="0"/>
              <a:t>Click to edit Master title style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00113" y="4918075"/>
            <a:ext cx="7775575" cy="1463675"/>
          </a:xfrm>
        </p:spPr>
        <p:txBody>
          <a:bodyPr/>
          <a:lstStyle>
            <a:lvl1pPr marL="0" indent="0" algn="r">
              <a:lnSpc>
                <a:spcPct val="80000"/>
              </a:lnSpc>
              <a:spcBef>
                <a:spcPct val="10000"/>
              </a:spcBef>
              <a:spcAft>
                <a:spcPct val="5000"/>
              </a:spcAft>
              <a:buFontTx/>
              <a:buNone/>
              <a:defRPr sz="2200" b="0"/>
            </a:lvl1pPr>
          </a:lstStyle>
          <a:p>
            <a:pPr lvl="0"/>
            <a:r>
              <a:rPr lang="cs-CZ" noProof="0"/>
              <a:t>Click to edit Master subtitle style</a:t>
            </a:r>
          </a:p>
        </p:txBody>
      </p:sp>
    </p:spTree>
  </p:cSld>
  <p:clrMapOvr>
    <a:masterClrMapping/>
  </p:clrMapOvr>
  <p:transition advClick="0" advTm="8000">
    <p:split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765175"/>
            <a:ext cx="7704137" cy="7921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00113" y="1844675"/>
            <a:ext cx="3775075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827588" y="1844675"/>
            <a:ext cx="3776662" cy="20113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827588" y="4008438"/>
            <a:ext cx="3776662" cy="2012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765175"/>
            <a:ext cx="7704137" cy="7921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0113" y="1844675"/>
            <a:ext cx="7704137" cy="41767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0113" y="765175"/>
            <a:ext cx="7704137" cy="7921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00113" y="1844675"/>
            <a:ext cx="3775075" cy="417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27588" y="1844675"/>
            <a:ext cx="3776662" cy="41767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ím és tartalom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251520" y="1600202"/>
            <a:ext cx="8435280" cy="45259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/>
                <a:cs typeface="Arial"/>
              </a:defRPr>
            </a:lvl1pPr>
            <a:lvl2pPr>
              <a:defRPr>
                <a:latin typeface="Arial"/>
                <a:cs typeface="Arial"/>
              </a:defRPr>
            </a:lvl2pPr>
            <a:lvl3pPr>
              <a:defRPr>
                <a:latin typeface="Arial"/>
                <a:cs typeface="Arial"/>
              </a:defRPr>
            </a:lvl3pPr>
            <a:lvl4pPr>
              <a:defRPr>
                <a:latin typeface="Arial"/>
                <a:cs typeface="Arial"/>
              </a:defRPr>
            </a:lvl4pPr>
            <a:lvl5pPr>
              <a:defRPr>
                <a:latin typeface="Arial"/>
                <a:cs typeface="Arial"/>
              </a:defRPr>
            </a:lvl5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hu-HU" dirty="0"/>
          </a:p>
        </p:txBody>
      </p:sp>
      <p:sp>
        <p:nvSpPr>
          <p:cNvPr id="7" name="Cím 1"/>
          <p:cNvSpPr>
            <a:spLocks noGrp="1"/>
          </p:cNvSpPr>
          <p:nvPr>
            <p:ph type="ctrTitle"/>
          </p:nvPr>
        </p:nvSpPr>
        <p:spPr>
          <a:xfrm>
            <a:off x="251520" y="188643"/>
            <a:ext cx="8640960" cy="936103"/>
          </a:xfrm>
        </p:spPr>
        <p:txBody>
          <a:bodyPr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hu-HU" dirty="0"/>
          </a:p>
        </p:txBody>
      </p:sp>
      <p:sp>
        <p:nvSpPr>
          <p:cNvPr id="4" name="Élőláb helye 4"/>
          <p:cNvSpPr>
            <a:spLocks noGrp="1"/>
          </p:cNvSpPr>
          <p:nvPr>
            <p:ph type="ftr" sz="quarter" idx="10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/>
          <a:lstStyle>
            <a:lvl1pPr algn="ctr" fontAlgn="auto">
              <a:spcBef>
                <a:spcPts val="0"/>
              </a:spcBef>
              <a:spcAft>
                <a:spcPts val="0"/>
              </a:spcAft>
              <a:defRPr sz="750" dirty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pPr>
              <a:defRPr/>
            </a:pPr>
            <a:r>
              <a:rPr lang="hu-HU" dirty="0"/>
              <a:t>Élőláb</a:t>
            </a:r>
          </a:p>
        </p:txBody>
      </p:sp>
      <p:sp>
        <p:nvSpPr>
          <p:cNvPr id="5" name="Szövegdoboz 4"/>
          <p:cNvSpPr txBox="1"/>
          <p:nvPr userDrawn="1"/>
        </p:nvSpPr>
        <p:spPr>
          <a:xfrm>
            <a:off x="8028384" y="6447821"/>
            <a:ext cx="792088" cy="207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4A5E369-C4C3-48A9-97E8-5B60433F4C50}" type="slidenum">
              <a:rPr lang="hu-HU" sz="750" smtClean="0">
                <a:latin typeface="Arial" panose="020B0604020202020204" pitchFamily="34" charset="0"/>
                <a:cs typeface="Arial" panose="020B0604020202020204" pitchFamily="34" charset="0"/>
              </a:rPr>
              <a:pPr algn="r"/>
              <a:t>‹#›</a:t>
            </a:fld>
            <a:endParaRPr lang="hu-HU" sz="7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539148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8" Type="http://schemas.openxmlformats.org/officeDocument/2006/relationships/image" Target="../media/image1.jpeg"/><Relationship Id="rId9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8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00113" y="765175"/>
            <a:ext cx="7704137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 předlohy nadpisů.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00113" y="1844675"/>
            <a:ext cx="7704137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  <a:endParaRPr lang="en-US"/>
          </a:p>
          <a:p>
            <a:pPr lvl="1"/>
            <a:r>
              <a:rPr lang="cs-CZ"/>
              <a:t>Druhá úroveň</a:t>
            </a:r>
            <a:endParaRPr lang="en-US"/>
          </a:p>
          <a:p>
            <a:pPr lvl="2"/>
            <a:r>
              <a:rPr lang="cs-CZ"/>
              <a:t>Třetí úroveň</a:t>
            </a:r>
            <a:endParaRPr lang="en-US"/>
          </a:p>
          <a:p>
            <a:pPr lvl="3"/>
            <a:r>
              <a:rPr lang="cs-CZ"/>
              <a:t>Čtvrtá úroveň</a:t>
            </a:r>
            <a:endParaRPr lang="en-US"/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7524750" y="-7938"/>
            <a:ext cx="1081088" cy="476251"/>
          </a:xfrm>
          <a:prstGeom prst="rect">
            <a:avLst/>
          </a:prstGeom>
          <a:solidFill>
            <a:srgbClr val="FFBF00"/>
          </a:solidFill>
          <a:ln>
            <a:noFill/>
          </a:ln>
          <a:effectLst/>
        </p:spPr>
        <p:txBody>
          <a:bodyPr tIns="82800" bIns="118800">
            <a:spAutoFit/>
          </a:bodyPr>
          <a:lstStyle/>
          <a:p>
            <a:pPr algn="ctr">
              <a:spcBef>
                <a:spcPct val="50000"/>
              </a:spcBef>
            </a:pPr>
            <a:fld id="{68F608E3-EF1E-4742-98C2-1DDF5E8BB202}" type="slidenum">
              <a:rPr lang="en-US" sz="1800" b="1">
                <a:solidFill>
                  <a:srgbClr val="595949"/>
                </a:solidFill>
                <a:latin typeface="Trebuchet MS" pitchFamily="34" charset="0"/>
              </a:rPr>
              <a:pPr algn="ctr">
                <a:spcBef>
                  <a:spcPct val="50000"/>
                </a:spcBef>
              </a:pPr>
              <a:t>‹#›</a:t>
            </a:fld>
            <a:r>
              <a:rPr lang="en-US" sz="1400" dirty="0">
                <a:solidFill>
                  <a:srgbClr val="595949"/>
                </a:solidFill>
                <a:latin typeface="Trebuchet MS" pitchFamily="34" charset="0"/>
              </a:rPr>
              <a:t> </a:t>
            </a:r>
            <a:r>
              <a:rPr lang="en-US" sz="1200" dirty="0">
                <a:solidFill>
                  <a:srgbClr val="595949"/>
                </a:solidFill>
                <a:latin typeface="Trebuchet MS" pitchFamily="34" charset="0"/>
              </a:rPr>
              <a:t>из </a:t>
            </a:r>
            <a:r>
              <a:rPr lang="en-US" sz="1200" dirty="0">
                <a:solidFill>
                  <a:srgbClr val="595949"/>
                </a:solidFill>
                <a:latin typeface="Arial" charset="0"/>
              </a:rPr>
              <a:t>20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1908175" y="6376988"/>
            <a:ext cx="6840538" cy="228600"/>
          </a:xfrm>
          <a:prstGeom prst="rect">
            <a:avLst/>
          </a:prstGeom>
          <a:noFill/>
          <a:ln>
            <a:noFill/>
          </a:ln>
          <a:effectLst/>
        </p:spPr>
        <p:txBody>
          <a:bodyPr anchor="ctr">
            <a:spAutoFit/>
          </a:bodyPr>
          <a:lstStyle/>
          <a:p>
            <a:pPr algn="r">
              <a:lnSpc>
                <a:spcPct val="90000"/>
              </a:lnSpc>
              <a:defRPr/>
            </a:pPr>
            <a:r>
              <a:rPr lang="cs-CZ" sz="1000" dirty="0">
                <a:solidFill>
                  <a:srgbClr val="494939"/>
                </a:solidFill>
                <a:latin typeface="Trebuchet MS" pitchFamily="34" charset="0"/>
              </a:rPr>
              <a:t>© </a:t>
            </a:r>
            <a:r>
              <a:rPr lang="en-US" sz="1000" b="1" dirty="0">
                <a:solidFill>
                  <a:srgbClr val="494939"/>
                </a:solidFill>
                <a:latin typeface="Trebuchet MS" pitchFamily="34" charset="0"/>
              </a:rPr>
              <a:t>SIMONE Research Group, </a:t>
            </a:r>
            <a:r>
              <a:rPr lang="en-US" sz="1000" b="1" dirty="0" err="1">
                <a:solidFill>
                  <a:srgbClr val="494939"/>
                </a:solidFill>
                <a:latin typeface="Trebuchet MS" pitchFamily="34" charset="0"/>
              </a:rPr>
              <a:t>s.r.o.</a:t>
            </a:r>
            <a:r>
              <a:rPr lang="cs-CZ" sz="1000" dirty="0">
                <a:solidFill>
                  <a:srgbClr val="494939"/>
                </a:solidFill>
                <a:latin typeface="Trebuchet MS" pitchFamily="34" charset="0"/>
              </a:rPr>
              <a:t>  </a:t>
            </a:r>
          </a:p>
        </p:txBody>
      </p:sp>
      <p:pic>
        <p:nvPicPr>
          <p:cNvPr id="1030" name="Picture 7" descr="sablona_svetla_smalllogo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39750" y="6356350"/>
            <a:ext cx="936625" cy="312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4" r:id="rId2"/>
    <p:sldLayoutId id="2147483653" r:id="rId3"/>
    <p:sldLayoutId id="2147483652" r:id="rId4"/>
    <p:sldLayoutId id="2147483651" r:id="rId5"/>
    <p:sldLayoutId id="2147483656" r:id="rId6"/>
  </p:sldLayoutIdLst>
  <p:transition advClick="0" advTm="800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rgbClr val="FF8902"/>
          </a:solidFill>
          <a:latin typeface="Trebuchet MS" pitchFamily="34" charset="0"/>
        </a:defRPr>
      </a:lvl9pPr>
    </p:titleStyle>
    <p:bodyStyle>
      <a:lvl1pPr marL="457200" indent="-457200" algn="l" rtl="0" eaLnBrk="0" fontAlgn="base" hangingPunct="0">
        <a:spcBef>
          <a:spcPct val="30000"/>
        </a:spcBef>
        <a:spcAft>
          <a:spcPct val="20000"/>
        </a:spcAft>
        <a:buClr>
          <a:srgbClr val="FF8902"/>
        </a:buClr>
        <a:buSzPct val="140000"/>
        <a:buChar char="•"/>
        <a:defRPr sz="2400" b="1">
          <a:solidFill>
            <a:srgbClr val="494939"/>
          </a:solidFill>
          <a:latin typeface="+mn-lt"/>
          <a:ea typeface="+mn-ea"/>
          <a:cs typeface="+mn-cs"/>
        </a:defRPr>
      </a:lvl1pPr>
      <a:lvl2pPr marL="838200" indent="-381000" algn="l" rtl="0" eaLnBrk="0" fontAlgn="base" hangingPunct="0">
        <a:lnSpc>
          <a:spcPct val="95000"/>
        </a:lnSpc>
        <a:spcBef>
          <a:spcPct val="30000"/>
        </a:spcBef>
        <a:spcAft>
          <a:spcPct val="0"/>
        </a:spcAft>
        <a:buClr>
          <a:srgbClr val="FF8902"/>
        </a:buClr>
        <a:buChar char="•"/>
        <a:defRPr sz="2000" b="1">
          <a:solidFill>
            <a:srgbClr val="494939"/>
          </a:solidFill>
          <a:latin typeface="+mn-lt"/>
        </a:defRPr>
      </a:lvl2pPr>
      <a:lvl3pPr marL="1257300" indent="-342900" algn="l" rtl="0" eaLnBrk="0" fontAlgn="base" hangingPunct="0">
        <a:spcBef>
          <a:spcPct val="15000"/>
        </a:spcBef>
        <a:spcAft>
          <a:spcPct val="10000"/>
        </a:spcAft>
        <a:buClr>
          <a:srgbClr val="FF8902"/>
        </a:buClr>
        <a:buChar char="•"/>
        <a:defRPr>
          <a:solidFill>
            <a:srgbClr val="494939"/>
          </a:solidFill>
          <a:latin typeface="+mn-lt"/>
        </a:defRPr>
      </a:lvl3pPr>
      <a:lvl4pPr marL="1714500" indent="-342900" algn="l" rtl="0" eaLnBrk="0" fontAlgn="base" hangingPunct="0">
        <a:spcBef>
          <a:spcPct val="5000"/>
        </a:spcBef>
        <a:spcAft>
          <a:spcPct val="0"/>
        </a:spcAft>
        <a:buChar char="•"/>
        <a:defRPr b="1" i="1">
          <a:solidFill>
            <a:srgbClr val="494939"/>
          </a:solidFill>
          <a:latin typeface="+mn-lt"/>
        </a:defRPr>
      </a:lvl4pPr>
      <a:lvl5pPr marL="2133600" indent="-304800" algn="l" rtl="0" eaLnBrk="0" fontAlgn="base" hangingPunct="0">
        <a:spcBef>
          <a:spcPct val="5000"/>
        </a:spcBef>
        <a:spcAft>
          <a:spcPct val="0"/>
        </a:spcAft>
        <a:defRPr sz="1600" b="1" i="1">
          <a:solidFill>
            <a:srgbClr val="494939"/>
          </a:solidFill>
          <a:latin typeface="+mn-lt"/>
        </a:defRPr>
      </a:lvl5pPr>
      <a:lvl6pPr marL="2590800" indent="-304800" algn="l" rtl="0" fontAlgn="base">
        <a:spcBef>
          <a:spcPct val="5000"/>
        </a:spcBef>
        <a:spcAft>
          <a:spcPct val="0"/>
        </a:spcAft>
        <a:defRPr sz="1600" b="1" i="1">
          <a:solidFill>
            <a:srgbClr val="494939"/>
          </a:solidFill>
          <a:latin typeface="+mn-lt"/>
        </a:defRPr>
      </a:lvl6pPr>
      <a:lvl7pPr marL="3048000" indent="-304800" algn="l" rtl="0" fontAlgn="base">
        <a:spcBef>
          <a:spcPct val="5000"/>
        </a:spcBef>
        <a:spcAft>
          <a:spcPct val="0"/>
        </a:spcAft>
        <a:defRPr sz="1600" b="1" i="1">
          <a:solidFill>
            <a:srgbClr val="494939"/>
          </a:solidFill>
          <a:latin typeface="+mn-lt"/>
        </a:defRPr>
      </a:lvl7pPr>
      <a:lvl8pPr marL="3505200" indent="-304800" algn="l" rtl="0" fontAlgn="base">
        <a:spcBef>
          <a:spcPct val="5000"/>
        </a:spcBef>
        <a:spcAft>
          <a:spcPct val="0"/>
        </a:spcAft>
        <a:defRPr sz="1600" b="1" i="1">
          <a:solidFill>
            <a:srgbClr val="494939"/>
          </a:solidFill>
          <a:latin typeface="+mn-lt"/>
        </a:defRPr>
      </a:lvl8pPr>
      <a:lvl9pPr marL="3962400" indent="-304800" algn="l" rtl="0" fontAlgn="base">
        <a:spcBef>
          <a:spcPct val="5000"/>
        </a:spcBef>
        <a:spcAft>
          <a:spcPct val="0"/>
        </a:spcAft>
        <a:defRPr sz="1600" b="1" i="1">
          <a:solidFill>
            <a:srgbClr val="494939"/>
          </a:solidFill>
          <a:latin typeface="+mn-lt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Relationship Id="rId3" Type="http://schemas.openxmlformats.org/officeDocument/2006/relationships/hyperlink" Target="http://www.plinacro.hr/default.aspx" TargetMode="External"/><Relationship Id="rId4" Type="http://schemas.openxmlformats.org/officeDocument/2006/relationships/image" Target="../media/image8.png"/><Relationship Id="rId5" Type="http://schemas.openxmlformats.org/officeDocument/2006/relationships/hyperlink" Target="http://images.google.cz/imgres?imgurl=http://en.rainergarage.at/images/omv-logo-pantone-klein.gif&amp;imgrefurl=http://en.rainergarage.at/RainerGarage-Leistungen.htm&amp;usg=__cCeOFu6gtJi3m47HJv7uNWP876Y=&amp;h=266&amp;w=374&amp;sz=10&amp;hl=en&amp;start=1&amp;um=1&amp;tbnid=DGq7y8g-ljLorM:&amp;tbnh=87&amp;tbnw=122&amp;prev=/images?q=omv&amp;hl=en&amp;safe=off&amp;um=1" TargetMode="External"/><Relationship Id="rId6" Type="http://schemas.openxmlformats.org/officeDocument/2006/relationships/image" Target="../media/image9.jpeg"/><Relationship Id="rId7" Type="http://schemas.openxmlformats.org/officeDocument/2006/relationships/image" Target="../media/image10.png"/><Relationship Id="rId8" Type="http://schemas.openxmlformats.org/officeDocument/2006/relationships/image" Target="../media/image11.png"/><Relationship Id="rId9" Type="http://schemas.openxmlformats.org/officeDocument/2006/relationships/hyperlink" Target="http://images.google.cz/imgres?imgurl=http://www.gie.eu.com/aboutus/images/rengasodutos.gif&amp;imgrefurl=http://www.gie.eu.com/aboutus/members.html&amp;usg=__ulROHopHIwjWEjLFYEym1hsCmmI=&amp;h=53&amp;w=125&amp;sz=4&amp;hl=en&amp;start=1&amp;um=1&amp;tbnid=c3eqyuqFOjAICM:&amp;tbnh=38&amp;tbnw=90&amp;prev=/images?q=REN+Gasodutos&amp;hl=en&amp;safe=off&amp;sa=N&amp;um=1" TargetMode="External"/><Relationship Id="rId10" Type="http://schemas.openxmlformats.org/officeDocument/2006/relationships/image" Target="../media/image12.jpeg"/><Relationship Id="rId11" Type="http://schemas.openxmlformats.org/officeDocument/2006/relationships/hyperlink" Target="http://images.google.cz/imgres?imgurl=http://www.gte2.be/database/logo/transgaspt.gif&amp;imgrefurl=http://www.gte2.be/adminmod/pinktext1b.asp?id=1&amp;usg=__0GyKwRP-39PT1lREXXR-jM-gvMU=&amp;h=42&amp;w=140&amp;sz=3&amp;hl=en&amp;start=7&amp;um=1&amp;tbnid=RKKvwDhh5Wc3ZM:&amp;tbnh=28&amp;tbnw=93&amp;prev=/images?q=Transg%C3%A1s+portugal&amp;hl=en&amp;safe=off&amp;sa=N&amp;um=1" TargetMode="External"/><Relationship Id="rId12" Type="http://schemas.openxmlformats.org/officeDocument/2006/relationships/image" Target="../media/image13.jpeg"/><Relationship Id="rId13" Type="http://schemas.openxmlformats.org/officeDocument/2006/relationships/image" Target="../media/image14.png"/><Relationship Id="rId14" Type="http://schemas.openxmlformats.org/officeDocument/2006/relationships/image" Target="../media/image15.png"/><Relationship Id="rId15" Type="http://schemas.openxmlformats.org/officeDocument/2006/relationships/hyperlink" Target="http://www.thalesgroup.com/index.html" TargetMode="External"/><Relationship Id="rId16" Type="http://schemas.openxmlformats.org/officeDocument/2006/relationships/image" Target="../media/image16.png"/><Relationship Id="rId17" Type="http://schemas.openxmlformats.org/officeDocument/2006/relationships/image" Target="../media/image17.jpeg"/><Relationship Id="rId18" Type="http://schemas.openxmlformats.org/officeDocument/2006/relationships/image" Target="../media/image18.png"/><Relationship Id="rId19" Type="http://schemas.openxmlformats.org/officeDocument/2006/relationships/image" Target="../media/image19.png"/><Relationship Id="rId20" Type="http://schemas.openxmlformats.org/officeDocument/2006/relationships/image" Target="../media/image20.png"/><Relationship Id="rId21" Type="http://schemas.openxmlformats.org/officeDocument/2006/relationships/image" Target="../media/image21.png"/><Relationship Id="rId22" Type="http://schemas.openxmlformats.org/officeDocument/2006/relationships/image" Target="../media/image22.png"/><Relationship Id="rId23" Type="http://schemas.openxmlformats.org/officeDocument/2006/relationships/image" Target="../media/image23.png"/><Relationship Id="rId24" Type="http://schemas.openxmlformats.org/officeDocument/2006/relationships/image" Target="../media/image24.png"/><Relationship Id="rId25" Type="http://schemas.openxmlformats.org/officeDocument/2006/relationships/image" Target="../media/image25.jpeg"/><Relationship Id="rId26" Type="http://schemas.openxmlformats.org/officeDocument/2006/relationships/image" Target="../media/image26.png"/><Relationship Id="rId27" Type="http://schemas.openxmlformats.org/officeDocument/2006/relationships/image" Target="../media/image27.png"/><Relationship Id="rId28" Type="http://schemas.openxmlformats.org/officeDocument/2006/relationships/image" Target="../media/image28.png"/><Relationship Id="rId29" Type="http://schemas.openxmlformats.org/officeDocument/2006/relationships/image" Target="../media/image29.png"/><Relationship Id="rId30" Type="http://schemas.openxmlformats.org/officeDocument/2006/relationships/image" Target="../media/image30.png"/><Relationship Id="rId31" Type="http://schemas.openxmlformats.org/officeDocument/2006/relationships/image" Target="../media/image31.png"/><Relationship Id="rId32" Type="http://schemas.openxmlformats.org/officeDocument/2006/relationships/image" Target="../media/image32.png"/><Relationship Id="rId33" Type="http://schemas.openxmlformats.org/officeDocument/2006/relationships/image" Target="../media/image33.png"/><Relationship Id="rId34" Type="http://schemas.openxmlformats.org/officeDocument/2006/relationships/image" Target="../media/image34.png"/><Relationship Id="rId35" Type="http://schemas.openxmlformats.org/officeDocument/2006/relationships/image" Target="../media/image35.png"/><Relationship Id="rId36" Type="http://schemas.openxmlformats.org/officeDocument/2006/relationships/image" Target="../media/image36.png"/><Relationship Id="rId37" Type="http://schemas.openxmlformats.org/officeDocument/2006/relationships/image" Target="../media/image37.png"/><Relationship Id="rId38" Type="http://schemas.openxmlformats.org/officeDocument/2006/relationships/image" Target="../media/image38.png"/><Relationship Id="rId39" Type="http://schemas.openxmlformats.org/officeDocument/2006/relationships/image" Target="../media/image39.png"/><Relationship Id="rId40" Type="http://schemas.openxmlformats.org/officeDocument/2006/relationships/image" Target="../media/image40.png"/><Relationship Id="rId41" Type="http://schemas.openxmlformats.org/officeDocument/2006/relationships/image" Target="../media/image41.png"/><Relationship Id="rId42" Type="http://schemas.openxmlformats.org/officeDocument/2006/relationships/image" Target="../media/image42.png"/><Relationship Id="rId43" Type="http://schemas.openxmlformats.org/officeDocument/2006/relationships/image" Target="../media/image43.png"/><Relationship Id="rId44" Type="http://schemas.openxmlformats.org/officeDocument/2006/relationships/image" Target="../media/image44.png"/><Relationship Id="rId45" Type="http://schemas.openxmlformats.org/officeDocument/2006/relationships/image" Target="../media/image45.png"/><Relationship Id="rId46" Type="http://schemas.openxmlformats.org/officeDocument/2006/relationships/image" Target="../media/image46.png"/><Relationship Id="rId47" Type="http://schemas.openxmlformats.org/officeDocument/2006/relationships/image" Target="../media/image47.png"/><Relationship Id="rId48" Type="http://schemas.openxmlformats.org/officeDocument/2006/relationships/image" Target="../media/image48.jpeg"/><Relationship Id="rId49" Type="http://schemas.openxmlformats.org/officeDocument/2006/relationships/image" Target="../media/image49.png"/><Relationship Id="rId50" Type="http://schemas.openxmlformats.org/officeDocument/2006/relationships/image" Target="../media/image50.png"/><Relationship Id="rId51" Type="http://schemas.openxmlformats.org/officeDocument/2006/relationships/image" Target="../media/image51.png"/><Relationship Id="rId52" Type="http://schemas.openxmlformats.org/officeDocument/2006/relationships/image" Target="../media/image52.png"/><Relationship Id="rId53" Type="http://schemas.openxmlformats.org/officeDocument/2006/relationships/image" Target="../media/image53.png"/><Relationship Id="rId54" Type="http://schemas.openxmlformats.org/officeDocument/2006/relationships/image" Target="../media/image5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5.png"/><Relationship Id="rId3" Type="http://schemas.openxmlformats.org/officeDocument/2006/relationships/image" Target="../media/image56.sv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Relationship Id="rId7" Type="http://schemas.openxmlformats.org/officeDocument/2006/relationships/image" Target="../media/image60.png"/><Relationship Id="rId8" Type="http://schemas.openxmlformats.org/officeDocument/2006/relationships/image" Target="../media/image61.png"/><Relationship Id="rId9" Type="http://schemas.openxmlformats.org/officeDocument/2006/relationships/image" Target="../media/image62.png"/><Relationship Id="rId10" Type="http://schemas.openxmlformats.org/officeDocument/2006/relationships/image" Target="../media/image63.jpe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4.jpeg"/><Relationship Id="rId3" Type="http://schemas.openxmlformats.org/officeDocument/2006/relationships/image" Target="../media/image65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diagramData" Target="../diagrams/data7.xml"/><Relationship Id="rId3" Type="http://schemas.openxmlformats.org/officeDocument/2006/relationships/diagramLayout" Target="../diagrams/layout7.xml"/><Relationship Id="rId4" Type="http://schemas.openxmlformats.org/officeDocument/2006/relationships/diagramQuickStyle" Target="../diagrams/quickStyle7.xml"/><Relationship Id="rId5" Type="http://schemas.openxmlformats.org/officeDocument/2006/relationships/diagramColors" Target="../diagrams/colors7.xml"/><Relationship Id="rId6" Type="http://schemas.microsoft.com/office/2007/relationships/diagramDrawing" Target="../diagrams/drawing7.xml"/><Relationship Id="rId7" Type="http://schemas.openxmlformats.org/officeDocument/2006/relationships/diagramData" Target="../diagrams/data8.xml"/><Relationship Id="rId8" Type="http://schemas.openxmlformats.org/officeDocument/2006/relationships/diagramLayout" Target="../diagrams/layout8.xml"/><Relationship Id="rId9" Type="http://schemas.openxmlformats.org/officeDocument/2006/relationships/diagramQuickStyle" Target="../diagrams/quickStyle8.xml"/><Relationship Id="rId10" Type="http://schemas.openxmlformats.org/officeDocument/2006/relationships/diagramColors" Target="../diagrams/colors8.xml"/><Relationship Id="rId11" Type="http://schemas.microsoft.com/office/2007/relationships/diagramDrawing" Target="../diagrams/drawing8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72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27DC9780-A667-435F-9005-E0D107260C75}"/>
              </a:ext>
            </a:extLst>
          </p:cNvPr>
          <p:cNvSpPr txBox="1">
            <a:spLocks noChangeArrowheads="1"/>
          </p:cNvSpPr>
          <p:nvPr/>
        </p:nvSpPr>
        <p:spPr>
          <a:xfrm>
            <a:off x="731092" y="2816932"/>
            <a:ext cx="7775575" cy="648072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9pPr>
          </a:lstStyle>
          <a:p>
            <a:pPr algn="ctr" eaLnBrk="1" hangingPunct="1"/>
            <a:r>
              <a:rPr lang="ru-RU" kern="0" dirty="0"/>
              <a:t>Программный комплекс </a:t>
            </a:r>
            <a:r>
              <a:rPr lang="en-US" kern="0" dirty="0"/>
              <a:t>SIMONE</a:t>
            </a:r>
            <a:endParaRPr lang="cs-CZ" kern="0" dirty="0"/>
          </a:p>
        </p:txBody>
      </p:sp>
      <p:sp>
        <p:nvSpPr>
          <p:cNvPr id="11" name="Подзаголовок 2">
            <a:extLst>
              <a:ext uri="{FF2B5EF4-FFF2-40B4-BE49-F238E27FC236}">
                <a16:creationId xmlns:a16="http://schemas.microsoft.com/office/drawing/2014/main" id="{6B172650-0386-4D16-BBEE-BA974558B30E}"/>
              </a:ext>
            </a:extLst>
          </p:cNvPr>
          <p:cNvSpPr txBox="1">
            <a:spLocks/>
          </p:cNvSpPr>
          <p:nvPr/>
        </p:nvSpPr>
        <p:spPr>
          <a:xfrm>
            <a:off x="899592" y="3717032"/>
            <a:ext cx="7631559" cy="1872208"/>
          </a:xfrm>
          <a:prstGeom prst="rect">
            <a:avLst/>
          </a:prstGeom>
        </p:spPr>
        <p:txBody>
          <a:bodyPr/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sz="2200"/>
              <a:t>РАСЧЕТ И АНАЛИЗ БАЛАНСА ГАЗА</a:t>
            </a:r>
            <a:endParaRPr lang="cs-CZ" kern="0" dirty="0">
              <a:latin typeface="Arial" charset="0"/>
            </a:endParaRPr>
          </a:p>
          <a:p>
            <a:pPr algn="ctr">
              <a:buNone/>
            </a:pPr>
            <a:r>
              <a:rPr sz="2200"/>
              <a:t>В ГАЗОТРАНСПОРТНОЙ СИСТЕМЕ</a:t>
            </a:r>
          </a:p>
          <a:p>
            <a:pPr algn="ctr">
              <a:buNone/>
            </a:pPr>
            <a:r>
              <a:rPr sz="2200"/>
              <a:t>АО «ИНТЕРГАЗ ЦЕНТРАЛЬНАЯ АЗИЯ»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395B328-54AC-48C6-BB98-46F2AB4410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512" y="980728"/>
            <a:ext cx="3299929" cy="105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38231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620713"/>
            <a:ext cx="822960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fontScale="90000"/>
          </a:bodyPr>
          <a:lstStyle/>
          <a:p>
            <a:pPr algn="ctr" eaLnBrk="1" hangingPunct="1"/>
            <a:r>
              <a:rPr lang="en-US" sz="3000" dirty="0"/>
              <a:t>SIMONE – </a:t>
            </a:r>
            <a:r>
              <a:rPr lang="ru-RU" sz="3000" dirty="0"/>
              <a:t>Стандартное решение моделирования и симуляции газопроводных</a:t>
            </a:r>
            <a:r>
              <a:rPr lang="en-US" sz="3000" dirty="0"/>
              <a:t> </a:t>
            </a:r>
            <a:r>
              <a:rPr lang="ru-RU" sz="3000" dirty="0"/>
              <a:t>сетей</a:t>
            </a:r>
            <a:endParaRPr lang="en-US" sz="3000" dirty="0"/>
          </a:p>
        </p:txBody>
      </p:sp>
      <p:sp>
        <p:nvSpPr>
          <p:cNvPr id="11266" name="Rectangle 6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1043608" y="1846197"/>
            <a:ext cx="7560839" cy="24479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charset="0"/>
              </a:rPr>
              <a:t>Один из лидеров в области моделирования и симуляции работы газотранспортных сетей</a:t>
            </a:r>
          </a:p>
          <a:p>
            <a:pPr eaLnBrk="1" hangingPunct="1">
              <a:buFont typeface="Wingdings" panose="05000000000000000000" pitchFamily="2" charset="2"/>
              <a:buChar char="Ø"/>
            </a:pPr>
            <a:r>
              <a:rPr lang="ru-RU" sz="1600" dirty="0">
                <a:latin typeface="Arial" charset="0"/>
              </a:rPr>
              <a:t>История компании: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ru-RU" sz="1600" dirty="0">
                <a:latin typeface="Arial" charset="0"/>
              </a:rPr>
              <a:t>Опыт математического анализа Чехословацкой академии наук</a:t>
            </a:r>
            <a:endParaRPr lang="en-US" sz="1600" dirty="0">
              <a:latin typeface="Arial" charset="0"/>
            </a:endParaRP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ru-RU" sz="1600" dirty="0">
                <a:latin typeface="Arial" charset="0"/>
              </a:rPr>
              <a:t>Опыт работы в газовой промышленности с 1975 года</a:t>
            </a:r>
            <a:endParaRPr lang="en-US" sz="1600" dirty="0">
              <a:latin typeface="Arial" charset="0"/>
            </a:endParaRP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ru-RU" sz="1600" dirty="0">
                <a:latin typeface="Arial" charset="0"/>
              </a:rPr>
              <a:t>1983 — первая система реального времени</a:t>
            </a: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ru-RU" sz="1600" dirty="0">
                <a:latin typeface="Arial" charset="0"/>
              </a:rPr>
              <a:t>1995 — SIMONE </a:t>
            </a:r>
            <a:r>
              <a:rPr lang="ru-RU" sz="1600" dirty="0" err="1">
                <a:latin typeface="Arial" charset="0"/>
              </a:rPr>
              <a:t>Research</a:t>
            </a:r>
            <a:r>
              <a:rPr lang="ru-RU" sz="1600" dirty="0">
                <a:latin typeface="Arial" charset="0"/>
              </a:rPr>
              <a:t> </a:t>
            </a:r>
            <a:r>
              <a:rPr lang="ru-RU" sz="1600" dirty="0" err="1">
                <a:latin typeface="Arial" charset="0"/>
              </a:rPr>
              <a:t>Group</a:t>
            </a:r>
            <a:r>
              <a:rPr lang="ru-RU" sz="1600" dirty="0">
                <a:latin typeface="Arial" charset="0"/>
              </a:rPr>
              <a:t> </a:t>
            </a:r>
            <a:r>
              <a:rPr lang="cs-CZ" sz="1600" dirty="0"/>
              <a:t>s.r.o</a:t>
            </a:r>
            <a:r>
              <a:rPr lang="en-US" sz="1600" dirty="0"/>
              <a:t>.</a:t>
            </a:r>
            <a:endParaRPr lang="ru-RU" sz="1600" dirty="0">
              <a:latin typeface="Arial" charset="0"/>
            </a:endParaRPr>
          </a:p>
          <a:p>
            <a:pPr lvl="1" eaLnBrk="1" hangingPunct="1">
              <a:buFont typeface="Wingdings" panose="05000000000000000000" pitchFamily="2" charset="2"/>
              <a:buChar char="v"/>
            </a:pPr>
            <a:r>
              <a:rPr lang="ru-RU" sz="1600" dirty="0">
                <a:latin typeface="Arial" charset="0"/>
              </a:rPr>
              <a:t>Партнер: </a:t>
            </a:r>
            <a:r>
              <a:rPr lang="ru-RU" sz="1600" i="1" dirty="0">
                <a:latin typeface="Arial" charset="0"/>
              </a:rPr>
              <a:t>LIWACOM </a:t>
            </a:r>
            <a:r>
              <a:rPr lang="ru-RU" sz="1600" i="1" dirty="0" err="1">
                <a:latin typeface="Arial" charset="0"/>
              </a:rPr>
              <a:t>Informationstechnik</a:t>
            </a:r>
            <a:r>
              <a:rPr lang="ru-RU" sz="1600" i="1" dirty="0">
                <a:latin typeface="Arial" charset="0"/>
              </a:rPr>
              <a:t> </a:t>
            </a:r>
            <a:r>
              <a:rPr lang="ru-RU" sz="1600" i="1" dirty="0" err="1">
                <a:latin typeface="Arial" charset="0"/>
              </a:rPr>
              <a:t>GmbH</a:t>
            </a:r>
            <a:r>
              <a:rPr lang="ru-RU" sz="1600" dirty="0">
                <a:latin typeface="Arial" charset="0"/>
              </a:rPr>
              <a:t>, Эссен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6142AC0-744A-4B2D-B09C-CBA84ED166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4437112"/>
            <a:ext cx="5832648" cy="1922614"/>
          </a:xfrm>
          <a:prstGeom prst="rect">
            <a:avLst/>
          </a:prstGeom>
        </p:spPr>
      </p:pic>
    </p:spTree>
  </p:cSld>
  <p:clrMapOvr>
    <a:masterClrMapping/>
  </p:clrMapOvr>
  <p:transition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887662" y="275043"/>
            <a:ext cx="3623469" cy="4206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/>
          <a:p>
            <a:pPr algn="ctr" eaLnBrk="1" hangingPunct="1"/>
            <a:r>
              <a:rPr lang="ru-RU" sz="2700" dirty="0"/>
              <a:t>Заказчики </a:t>
            </a:r>
            <a:r>
              <a:rPr lang="en-US" sz="2700" dirty="0"/>
              <a:t>SIMONE</a:t>
            </a:r>
          </a:p>
        </p:txBody>
      </p:sp>
      <p:sp>
        <p:nvSpPr>
          <p:cNvPr id="1331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798468" y="899715"/>
            <a:ext cx="4194175" cy="1223963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charset="0"/>
              </a:rPr>
              <a:t>100</a:t>
            </a:r>
            <a:r>
              <a:rPr lang="ru-RU" sz="1600" dirty="0">
                <a:latin typeface="Arial" charset="0"/>
              </a:rPr>
              <a:t> газовых компаний в </a:t>
            </a:r>
            <a:r>
              <a:rPr lang="en-US" sz="1600" dirty="0">
                <a:latin typeface="Arial" charset="0"/>
              </a:rPr>
              <a:t>49 </a:t>
            </a:r>
            <a:r>
              <a:rPr lang="ru-RU" sz="1600" dirty="0">
                <a:latin typeface="Arial" charset="0"/>
              </a:rPr>
              <a:t>странах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charset="0"/>
              </a:rPr>
              <a:t>36</a:t>
            </a:r>
            <a:r>
              <a:rPr lang="ru-RU" sz="1600" dirty="0">
                <a:latin typeface="Arial" charset="0"/>
              </a:rPr>
              <a:t> установок онлайн 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charset="0"/>
              </a:rPr>
              <a:t>400</a:t>
            </a:r>
            <a:r>
              <a:rPr lang="ru-RU" sz="1600" dirty="0">
                <a:latin typeface="Arial" charset="0"/>
              </a:rPr>
              <a:t> установок офлайн</a:t>
            </a:r>
          </a:p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en-US" sz="1600" dirty="0">
                <a:latin typeface="Arial" charset="0"/>
              </a:rPr>
              <a:t>9</a:t>
            </a:r>
            <a:r>
              <a:rPr lang="ru-RU" sz="1600" dirty="0">
                <a:latin typeface="Arial" charset="0"/>
              </a:rPr>
              <a:t> университетов сотрудничают</a:t>
            </a:r>
            <a:endParaRPr lang="en-US" sz="1600" dirty="0">
              <a:latin typeface="Arial" charset="0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511DBE5-2A94-4081-C05D-6166A57922C0}"/>
              </a:ext>
            </a:extLst>
          </p:cNvPr>
          <p:cNvGrpSpPr>
            <a:grpSpLocks/>
          </p:cNvGrpSpPr>
          <p:nvPr/>
        </p:nvGrpSpPr>
        <p:grpSpPr bwMode="auto">
          <a:xfrm>
            <a:off x="1690236" y="3697714"/>
            <a:ext cx="1733551" cy="1616075"/>
            <a:chOff x="1016" y="2343"/>
            <a:chExt cx="1092" cy="1018"/>
          </a:xfrm>
        </p:grpSpPr>
        <p:pic>
          <p:nvPicPr>
            <p:cNvPr id="4" name="Picture 3" descr="logo">
              <a:hlinkClick r:id="rId3"/>
              <a:extLst>
                <a:ext uri="{FF2B5EF4-FFF2-40B4-BE49-F238E27FC236}">
                  <a16:creationId xmlns:a16="http://schemas.microsoft.com/office/drawing/2014/main" id="{BAFB6AD3-EE59-74B1-D478-8C913B7502C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016" y="2343"/>
              <a:ext cx="725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4" descr="omv-logo-pantone-klein">
              <a:hlinkClick r:id="rId5"/>
              <a:extLst>
                <a:ext uri="{FF2B5EF4-FFF2-40B4-BE49-F238E27FC236}">
                  <a16:creationId xmlns:a16="http://schemas.microsoft.com/office/drawing/2014/main" id="{1CCAF6D3-9525-A7C1-29F1-5C59A08D1F0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1699" y="3069"/>
              <a:ext cx="409" cy="2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5010B5A5-9126-931A-B6D5-3C0A454F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003949" y="4862019"/>
            <a:ext cx="1439861" cy="25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F9C4DBC-3DD5-387F-4D73-8EE56616EC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591577" y="3209674"/>
            <a:ext cx="473075" cy="520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 descr="rengasodutos">
            <a:hlinkClick r:id="rId9"/>
            <a:extLst>
              <a:ext uri="{FF2B5EF4-FFF2-40B4-BE49-F238E27FC236}">
                <a16:creationId xmlns:a16="http://schemas.microsoft.com/office/drawing/2014/main" id="{EC1C8365-C316-7D3F-C873-50D08077F8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73436" y="2732392"/>
            <a:ext cx="832372" cy="350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ransgaspt">
            <a:hlinkClick r:id="rId11"/>
            <a:extLst>
              <a:ext uri="{FF2B5EF4-FFF2-40B4-BE49-F238E27FC236}">
                <a16:creationId xmlns:a16="http://schemas.microsoft.com/office/drawing/2014/main" id="{1B5330D3-EED5-0E72-7A5F-55E22AE3AF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3779912" y="6203936"/>
            <a:ext cx="1015710" cy="30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B7678FFB-227E-952D-435A-F1EFE3F0752B}"/>
              </a:ext>
            </a:extLst>
          </p:cNvPr>
          <p:cNvGrpSpPr>
            <a:grpSpLocks/>
          </p:cNvGrpSpPr>
          <p:nvPr/>
        </p:nvGrpSpPr>
        <p:grpSpPr bwMode="auto">
          <a:xfrm>
            <a:off x="1361774" y="3840895"/>
            <a:ext cx="7415216" cy="2254252"/>
            <a:chOff x="898" y="2392"/>
            <a:chExt cx="4671" cy="142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0CCDD98-2DFF-55DB-709D-D5AC25328D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519" y="2523"/>
              <a:ext cx="413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C83EF74-1522-7C41-ACA8-24CF7B9E536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/>
            <a:srcRect/>
            <a:stretch>
              <a:fillRect/>
            </a:stretch>
          </p:blipFill>
          <p:spPr bwMode="auto">
            <a:xfrm>
              <a:off x="898" y="3277"/>
              <a:ext cx="815" cy="1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2" descr="Thales logo: homepage">
              <a:hlinkClick r:id="rId15" tooltip="Thales logo: homepage"/>
              <a:extLst>
                <a:ext uri="{FF2B5EF4-FFF2-40B4-BE49-F238E27FC236}">
                  <a16:creationId xmlns:a16="http://schemas.microsoft.com/office/drawing/2014/main" id="{84A44240-048C-8924-3854-B4F2E534907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/>
            <a:srcRect/>
            <a:stretch>
              <a:fillRect/>
            </a:stretch>
          </p:blipFill>
          <p:spPr bwMode="auto">
            <a:xfrm>
              <a:off x="1979" y="2665"/>
              <a:ext cx="681" cy="1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13" descr="index_r1_c4">
              <a:extLst>
                <a:ext uri="{FF2B5EF4-FFF2-40B4-BE49-F238E27FC236}">
                  <a16:creationId xmlns:a16="http://schemas.microsoft.com/office/drawing/2014/main" id="{D41940B0-D4B4-2F72-D57D-92C96C8F369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7"/>
            <a:srcRect l="7936" t="3476" r="8730" b="49693"/>
            <a:stretch>
              <a:fillRect/>
            </a:stretch>
          </p:blipFill>
          <p:spPr bwMode="auto">
            <a:xfrm>
              <a:off x="5233" y="2696"/>
              <a:ext cx="336" cy="2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4" descr="BEB">
              <a:extLst>
                <a:ext uri="{FF2B5EF4-FFF2-40B4-BE49-F238E27FC236}">
                  <a16:creationId xmlns:a16="http://schemas.microsoft.com/office/drawing/2014/main" id="{D74FB104-CF47-9D5C-450B-0131CAB07B3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/>
            <a:srcRect/>
            <a:stretch>
              <a:fillRect/>
            </a:stretch>
          </p:blipFill>
          <p:spPr bwMode="auto">
            <a:xfrm>
              <a:off x="4390" y="2392"/>
              <a:ext cx="363" cy="2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5" descr="Distrigas-color">
              <a:extLst>
                <a:ext uri="{FF2B5EF4-FFF2-40B4-BE49-F238E27FC236}">
                  <a16:creationId xmlns:a16="http://schemas.microsoft.com/office/drawing/2014/main" id="{755EC58A-C5EC-13EF-69F2-0AF77DB4C35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/>
            <a:srcRect t="16533" b="22934"/>
            <a:stretch>
              <a:fillRect/>
            </a:stretch>
          </p:blipFill>
          <p:spPr bwMode="auto">
            <a:xfrm>
              <a:off x="2332" y="3585"/>
              <a:ext cx="771" cy="2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7" name="Picture 16" descr="A green and blue text on a black background&#10;&#10;AI-generated content may be incorrect.">
            <a:extLst>
              <a:ext uri="{FF2B5EF4-FFF2-40B4-BE49-F238E27FC236}">
                <a16:creationId xmlns:a16="http://schemas.microsoft.com/office/drawing/2014/main" id="{F358F8AF-F878-C0DB-BB87-1BADE0E28668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4391" y="3189408"/>
            <a:ext cx="895396" cy="330217"/>
          </a:xfrm>
          <a:prstGeom prst="rect">
            <a:avLst/>
          </a:prstGeom>
        </p:spPr>
      </p:pic>
      <p:pic>
        <p:nvPicPr>
          <p:cNvPr id="18" name="Picture 2" descr="Logo Footer">
            <a:extLst>
              <a:ext uri="{FF2B5EF4-FFF2-40B4-BE49-F238E27FC236}">
                <a16:creationId xmlns:a16="http://schemas.microsoft.com/office/drawing/2014/main" id="{3A858A0A-7748-C863-02E0-6691955B12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7655" y="5526667"/>
            <a:ext cx="1161768" cy="548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2389837-1126-C3CC-D85C-8DC91554A5A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813430" y="2731584"/>
            <a:ext cx="778383" cy="318122"/>
          </a:xfrm>
          <a:prstGeom prst="rect">
            <a:avLst/>
          </a:prstGeom>
        </p:spPr>
      </p:pic>
      <p:pic>
        <p:nvPicPr>
          <p:cNvPr id="20" name="Picture 12" descr="SEFE - Erneuerbare Energien Hamburg | EEHH">
            <a:extLst>
              <a:ext uri="{FF2B5EF4-FFF2-40B4-BE49-F238E27FC236}">
                <a16:creationId xmlns:a16="http://schemas.microsoft.com/office/drawing/2014/main" id="{5518D2D7-1BB3-E39E-BE0F-A0B4F8CE14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1064" y="2694242"/>
            <a:ext cx="1019080" cy="355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86B841E6-81B6-0EB8-EDF4-349855778B19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4231497" y="2849997"/>
            <a:ext cx="1181977" cy="276223"/>
          </a:xfrm>
          <a:prstGeom prst="rect">
            <a:avLst/>
          </a:prstGeom>
        </p:spPr>
      </p:pic>
      <p:pic>
        <p:nvPicPr>
          <p:cNvPr id="22" name="Picture 16">
            <a:extLst>
              <a:ext uri="{FF2B5EF4-FFF2-40B4-BE49-F238E27FC236}">
                <a16:creationId xmlns:a16="http://schemas.microsoft.com/office/drawing/2014/main" id="{06F94AE3-A036-9B52-FDE1-A73B898BF0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798" y="2899599"/>
            <a:ext cx="1134756" cy="351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18" descr="Geoplin">
            <a:extLst>
              <a:ext uri="{FF2B5EF4-FFF2-40B4-BE49-F238E27FC236}">
                <a16:creationId xmlns:a16="http://schemas.microsoft.com/office/drawing/2014/main" id="{66C86213-9453-6A70-51FA-4B9D2A9701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7617" y="2750272"/>
            <a:ext cx="1259662" cy="448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0">
            <a:extLst>
              <a:ext uri="{FF2B5EF4-FFF2-40B4-BE49-F238E27FC236}">
                <a16:creationId xmlns:a16="http://schemas.microsoft.com/office/drawing/2014/main" id="{8080DE39-5FDA-E41E-3326-C66196BF31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6728" y="3389926"/>
            <a:ext cx="1386474" cy="243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4" descr="EuRoPol GAZ s.a. Partnerem Brązowym VIII Konferencji - Instytut Polityki  Energetycznej im. Ignacego Lukasiewicza">
            <a:extLst>
              <a:ext uri="{FF2B5EF4-FFF2-40B4-BE49-F238E27FC236}">
                <a16:creationId xmlns:a16="http://schemas.microsoft.com/office/drawing/2014/main" id="{C7F97BF4-D62B-1AAB-0DEB-2E2619139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310" y="2849997"/>
            <a:ext cx="761030" cy="792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26">
            <a:extLst>
              <a:ext uri="{FF2B5EF4-FFF2-40B4-BE49-F238E27FC236}">
                <a16:creationId xmlns:a16="http://schemas.microsoft.com/office/drawing/2014/main" id="{4A146A38-7A46-AB8F-409E-D49495C459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36" y="3698272"/>
            <a:ext cx="908488" cy="417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8">
            <a:extLst>
              <a:ext uri="{FF2B5EF4-FFF2-40B4-BE49-F238E27FC236}">
                <a16:creationId xmlns:a16="http://schemas.microsoft.com/office/drawing/2014/main" id="{02F3EC40-EF27-5500-1C3F-99CE58900F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175" y="3206139"/>
            <a:ext cx="990601" cy="3486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D50EEA8-F92C-EE68-6796-83662D3CF9D3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031296" y="3016968"/>
            <a:ext cx="1213720" cy="728232"/>
          </a:xfrm>
          <a:prstGeom prst="rect">
            <a:avLst/>
          </a:prstGeom>
        </p:spPr>
      </p:pic>
      <p:pic>
        <p:nvPicPr>
          <p:cNvPr id="29" name="Picture 34">
            <a:extLst>
              <a:ext uri="{FF2B5EF4-FFF2-40B4-BE49-F238E27FC236}">
                <a16:creationId xmlns:a16="http://schemas.microsoft.com/office/drawing/2014/main" id="{7E1922BF-C1A4-8EF1-45EB-BC4F868F75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40" y="3276130"/>
            <a:ext cx="908488" cy="4542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FC7DC531-29E7-D491-B13B-ECE27D70DF0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3052435" y="3846917"/>
            <a:ext cx="1000098" cy="21722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F94A223-2BB7-85A9-8464-EC84712FE805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7569176" y="3762103"/>
            <a:ext cx="1316524" cy="439832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A26D4F5E-1384-BB8E-BC50-41E7312275B0}"/>
              </a:ext>
            </a:extLst>
          </p:cNvPr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5059407" y="6067515"/>
            <a:ext cx="1066313" cy="54312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E3C7F01-5BFA-07FD-23CB-DBE2A43ADA27}"/>
              </a:ext>
            </a:extLst>
          </p:cNvPr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413474" y="3891692"/>
            <a:ext cx="1327847" cy="29725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4C131F81-920A-91DA-ACA3-8BAB4F73A308}"/>
              </a:ext>
            </a:extLst>
          </p:cNvPr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1547336" y="4351899"/>
            <a:ext cx="691234" cy="19354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A2F68EAB-910A-EFA8-FBCD-07E36FD71B7B}"/>
              </a:ext>
            </a:extLst>
          </p:cNvPr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666175" y="4446875"/>
            <a:ext cx="655637" cy="19470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97A4844-4680-D5DE-54A4-0BCB9FD13D9C}"/>
              </a:ext>
            </a:extLst>
          </p:cNvPr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5204162" y="4414982"/>
            <a:ext cx="1441334" cy="29900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4C974149-C2E3-CFF2-9519-1C4783BC4F64}"/>
              </a:ext>
            </a:extLst>
          </p:cNvPr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5536656" y="5265744"/>
            <a:ext cx="1396240" cy="245780"/>
          </a:xfrm>
          <a:prstGeom prst="rect">
            <a:avLst/>
          </a:prstGeom>
        </p:spPr>
      </p:pic>
      <p:sp>
        <p:nvSpPr>
          <p:cNvPr id="39" name="AutoShape 42" descr="mol_logo">
            <a:extLst>
              <a:ext uri="{FF2B5EF4-FFF2-40B4-BE49-F238E27FC236}">
                <a16:creationId xmlns:a16="http://schemas.microsoft.com/office/drawing/2014/main" id="{3C7C80AF-4673-3021-DA9A-62E191BD19B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1AC05260-29DA-B8DA-AEBC-A9B5B6BFA006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568412" y="4534274"/>
            <a:ext cx="1421607" cy="35540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3E7C35A2-9DB6-DB62-AC5E-2BD528D1FC53}"/>
              </a:ext>
            </a:extLst>
          </p:cNvPr>
          <p:cNvPicPr>
            <a:picLocks noChangeAspect="1"/>
          </p:cNvPicPr>
          <p:nvPr/>
        </p:nvPicPr>
        <p:blipFill>
          <a:blip r:embed="rId42"/>
          <a:srcRect l="13064" t="20560" r="13878" b="19661"/>
          <a:stretch/>
        </p:blipFill>
        <p:spPr>
          <a:xfrm>
            <a:off x="2548851" y="5769954"/>
            <a:ext cx="746894" cy="611159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2847CB24-22A5-6EB7-D415-12F1715FFD10}"/>
              </a:ext>
            </a:extLst>
          </p:cNvPr>
          <p:cNvPicPr>
            <a:picLocks noChangeAspect="1"/>
          </p:cNvPicPr>
          <p:nvPr/>
        </p:nvPicPr>
        <p:blipFill>
          <a:blip r:embed="rId43"/>
          <a:srcRect t="29970" b="29543"/>
          <a:stretch/>
        </p:blipFill>
        <p:spPr>
          <a:xfrm>
            <a:off x="5247123" y="4796978"/>
            <a:ext cx="1254704" cy="338654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609E413D-907A-1F46-BCE9-C46E254DDCB9}"/>
              </a:ext>
            </a:extLst>
          </p:cNvPr>
          <p:cNvPicPr>
            <a:picLocks noChangeAspect="1"/>
          </p:cNvPicPr>
          <p:nvPr/>
        </p:nvPicPr>
        <p:blipFill>
          <a:blip r:embed="rId44"/>
          <a:srcRect l="6197" t="14989" r="7592" b="17798"/>
          <a:stretch/>
        </p:blipFill>
        <p:spPr>
          <a:xfrm>
            <a:off x="6645496" y="4729674"/>
            <a:ext cx="1152525" cy="490648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8061B81D-2C99-2BE2-5712-3B0CE0CBEF53}"/>
              </a:ext>
            </a:extLst>
          </p:cNvPr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862283" y="4879484"/>
            <a:ext cx="1023417" cy="24367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111EC632-D93E-4828-42F2-FA1B2F37617D}"/>
              </a:ext>
            </a:extLst>
          </p:cNvPr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7102422" y="5079842"/>
            <a:ext cx="1755918" cy="611159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9196BFF-34A4-03A2-11AF-950869ADD3A0}"/>
              </a:ext>
            </a:extLst>
          </p:cNvPr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785189" y="5695467"/>
            <a:ext cx="1319424" cy="387031"/>
          </a:xfrm>
          <a:prstGeom prst="rect">
            <a:avLst/>
          </a:prstGeom>
        </p:spPr>
      </p:pic>
      <p:pic>
        <p:nvPicPr>
          <p:cNvPr id="48" name="Picture 48" descr="Energinet - YouTube">
            <a:extLst>
              <a:ext uri="{FF2B5EF4-FFF2-40B4-BE49-F238E27FC236}">
                <a16:creationId xmlns:a16="http://schemas.microsoft.com/office/drawing/2014/main" id="{02EE7DE2-670A-EEE4-4DD4-23C2F22335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553" b="39995"/>
          <a:stretch/>
        </p:blipFill>
        <p:spPr bwMode="auto">
          <a:xfrm>
            <a:off x="6501827" y="6009664"/>
            <a:ext cx="1853117" cy="360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C7F337F2-A3A2-CEE4-3ACD-E33A5E3941B8}"/>
              </a:ext>
            </a:extLst>
          </p:cNvPr>
          <p:cNvPicPr>
            <a:picLocks noChangeAspect="1"/>
          </p:cNvPicPr>
          <p:nvPr/>
        </p:nvPicPr>
        <p:blipFill>
          <a:blip r:embed="rId49"/>
          <a:srcRect t="16262" b="17670"/>
          <a:stretch/>
        </p:blipFill>
        <p:spPr>
          <a:xfrm>
            <a:off x="4260243" y="3812165"/>
            <a:ext cx="943470" cy="62333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6F31EFD5-02A5-D4F1-6F88-7B696379E09B}"/>
              </a:ext>
            </a:extLst>
          </p:cNvPr>
          <p:cNvPicPr>
            <a:picLocks noChangeAspect="1"/>
          </p:cNvPicPr>
          <p:nvPr/>
        </p:nvPicPr>
        <p:blipFill>
          <a:blip r:embed="rId50"/>
          <a:srcRect l="3058" r="737" b="3667"/>
          <a:stretch/>
        </p:blipFill>
        <p:spPr>
          <a:xfrm>
            <a:off x="7629277" y="5594452"/>
            <a:ext cx="1285229" cy="322541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E10801B-3BD5-A4A8-B486-C88E4925C3D3}"/>
              </a:ext>
            </a:extLst>
          </p:cNvPr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5026579" y="5646392"/>
            <a:ext cx="1066313" cy="381207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D85EF758-6615-357F-B923-7D1E61BA1F19}"/>
              </a:ext>
            </a:extLst>
          </p:cNvPr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5148263" y="743847"/>
            <a:ext cx="3831770" cy="1966303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D633638-BB6C-C103-4786-87F321D89801}"/>
              </a:ext>
            </a:extLst>
          </p:cNvPr>
          <p:cNvPicPr>
            <a:picLocks noChangeAspect="1"/>
          </p:cNvPicPr>
          <p:nvPr/>
        </p:nvPicPr>
        <p:blipFill>
          <a:blip r:embed="rId53"/>
          <a:srcRect l="15747" t="23894" r="14605" b="20828"/>
          <a:stretch/>
        </p:blipFill>
        <p:spPr>
          <a:xfrm>
            <a:off x="3638250" y="4967407"/>
            <a:ext cx="1396240" cy="623330"/>
          </a:xfrm>
          <a:prstGeom prst="rect">
            <a:avLst/>
          </a:prstGeom>
        </p:spPr>
      </p:pic>
      <p:pic>
        <p:nvPicPr>
          <p:cNvPr id="53" name="Picture 52" descr="ORLEN Gazoprojekt S.A.">
            <a:extLst>
              <a:ext uri="{FF2B5EF4-FFF2-40B4-BE49-F238E27FC236}">
                <a16:creationId xmlns:a16="http://schemas.microsoft.com/office/drawing/2014/main" id="{FF2C36F4-D4C8-3C84-BB82-E004BD94FA41}"/>
              </a:ext>
            </a:extLst>
          </p:cNvPr>
          <p:cNvPicPr>
            <a:picLocks noChangeAspect="1"/>
          </p:cNvPicPr>
          <p:nvPr/>
        </p:nvPicPr>
        <p:blipFill>
          <a:blip r:embed="rId5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2674" y="4289386"/>
            <a:ext cx="1457707" cy="4302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2453D39-9D32-47B3-8C72-A03D500AEF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642809"/>
            <a:ext cx="7704137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sz="2700" kern="0" dirty="0">
                <a:latin typeface="Arial" charset="0"/>
              </a:rPr>
              <a:t>Заказчики ПК </a:t>
            </a:r>
            <a:r>
              <a:rPr lang="en-US" sz="2700" kern="0" dirty="0">
                <a:latin typeface="Arial" charset="0"/>
              </a:rPr>
              <a:t>SIMONE </a:t>
            </a:r>
            <a:r>
              <a:rPr lang="ru-RU" sz="2700" kern="0" dirty="0">
                <a:latin typeface="Arial" charset="0"/>
              </a:rPr>
              <a:t>с магистральными трубопроводами</a:t>
            </a:r>
            <a:endParaRPr lang="fr-FR" sz="2700" kern="0" dirty="0">
              <a:latin typeface="Arial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C87D63A-D5CE-47E8-B7FE-1EBB39A651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0113" y="1916583"/>
            <a:ext cx="4319959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600"/>
              <a:t>QazaqGaz – Казахстан</a:t>
            </a:r>
            <a:endParaRPr lang="ru-RU" sz="1800" kern="0" dirty="0">
              <a:latin typeface="Arial" charset="0"/>
            </a:endParaRPr>
          </a:p>
          <a:p>
            <a:r>
              <a:rPr sz="1600"/>
              <a:t>AstanaGas – Казахстан</a:t>
            </a:r>
          </a:p>
          <a:p>
            <a:r>
              <a:rPr sz="1600"/>
              <a:t>Fluxys – Бельгия</a:t>
            </a:r>
          </a:p>
          <a:p>
            <a:r>
              <a:rPr sz="1600"/>
              <a:t>NET4GAS – Чехия</a:t>
            </a:r>
          </a:p>
          <a:p>
            <a:r>
              <a:rPr sz="1600"/>
              <a:t>eustream – Словакия</a:t>
            </a:r>
          </a:p>
          <a:p>
            <a:r>
              <a:rPr sz="1600"/>
              <a:t>Conexus Baltic Grid – Латвия</a:t>
            </a:r>
          </a:p>
          <a:p>
            <a:r>
              <a:rPr sz="1600"/>
              <a:t>Amber Grid – Литва</a:t>
            </a:r>
          </a:p>
          <a:p>
            <a:r>
              <a:rPr sz="1600"/>
              <a:t>Elering – Эстония</a:t>
            </a:r>
          </a:p>
          <a:p>
            <a:r>
              <a:rPr sz="1600"/>
              <a:t>Gasum – Финляндия</a:t>
            </a:r>
          </a:p>
          <a:p>
            <a:r>
              <a:rPr sz="1600"/>
              <a:t>National Grid – Великобритания</a:t>
            </a:r>
          </a:p>
          <a:p>
            <a:r>
              <a:rPr sz="1600"/>
              <a:t>Snam Rete Gas – Италия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5D373C04-AFB0-4E40-A5E0-C6C39A5126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6056" y="1916583"/>
            <a:ext cx="4319959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sz="1600"/>
              <a:t>GRTgaz – Франция</a:t>
            </a:r>
          </a:p>
          <a:p>
            <a:r>
              <a:rPr sz="1600"/>
              <a:t>Open Grid Europe – Германия</a:t>
            </a:r>
          </a:p>
          <a:p>
            <a:r>
              <a:rPr sz="1600"/>
              <a:t>Bulgartransgaz – Болгария</a:t>
            </a:r>
          </a:p>
          <a:p>
            <a:r>
              <a:rPr sz="1600"/>
              <a:t>Saudi Aramco – Саудовская Аравия</a:t>
            </a:r>
          </a:p>
          <a:p>
            <a:r>
              <a:rPr sz="1600"/>
              <a:t>Transgaz – Румыния</a:t>
            </a:r>
          </a:p>
          <a:p>
            <a:r>
              <a:rPr sz="1600"/>
              <a:t>Gas Connect – Австрия</a:t>
            </a:r>
          </a:p>
          <a:p>
            <a:r>
              <a:rPr sz="1600"/>
              <a:t>PTT – Таиланд</a:t>
            </a:r>
          </a:p>
          <a:p>
            <a:r>
              <a:rPr sz="1600"/>
              <a:t>GAZ-SYSTEM – Польша</a:t>
            </a:r>
          </a:p>
          <a:p>
            <a:r>
              <a:rPr sz="1600"/>
              <a:t>Energinet – Дания</a:t>
            </a:r>
          </a:p>
          <a:p>
            <a:r>
              <a:rPr sz="1600"/>
              <a:t>Tokyo Gas – Япония</a:t>
            </a:r>
          </a:p>
          <a:p>
            <a:r>
              <a:rPr sz="1600"/>
              <a:t>Gasunie – Нидерланды</a:t>
            </a:r>
          </a:p>
          <a:p>
            <a:r>
              <a:rPr sz="1600"/>
              <a:t>PipeChina – Китай</a:t>
            </a:r>
          </a:p>
        </p:txBody>
      </p:sp>
    </p:spTree>
    <p:extLst>
      <p:ext uri="{BB962C8B-B14F-4D97-AF65-F5344CB8AC3E}">
        <p14:creationId xmlns:p14="http://schemas.microsoft.com/office/powerpoint/2010/main" val="18162699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DCBD97A8-E5A6-45F4-BC70-05F165906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583" y="529462"/>
            <a:ext cx="7704137" cy="43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sz="2700" kern="0" dirty="0"/>
              <a:t>Интеграция со </a:t>
            </a:r>
            <a:r>
              <a:rPr lang="en-US" sz="2700" kern="0" dirty="0"/>
              <a:t>SCADA </a:t>
            </a:r>
            <a:r>
              <a:rPr lang="ru-RU" sz="2700" kern="0" dirty="0"/>
              <a:t>системами</a:t>
            </a:r>
            <a:endParaRPr lang="fr-FR" sz="2700" kern="0" dirty="0">
              <a:latin typeface="Arial" charset="0"/>
            </a:endParaRP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964D83D9-D3FE-4B8B-8124-EB88B2454A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0620" y="1121652"/>
            <a:ext cx="7704137" cy="1472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 marL="0" indent="0" algn="just">
              <a:lnSpc>
                <a:spcPct val="80000"/>
              </a:lnSpc>
              <a:buNone/>
            </a:pPr>
            <a:r>
              <a:rPr lang="ru-RU" sz="2000" kern="0" dirty="0">
                <a:latin typeface="Arial" charset="0"/>
              </a:rPr>
              <a:t>ПК </a:t>
            </a:r>
            <a:r>
              <a:rPr lang="en-US" sz="2000" kern="0" dirty="0">
                <a:latin typeface="Arial" charset="0"/>
              </a:rPr>
              <a:t>SIMONE </a:t>
            </a:r>
            <a:r>
              <a:rPr lang="ru-RU" sz="2000" kern="0" dirty="0">
                <a:latin typeface="Arial" charset="0"/>
              </a:rPr>
              <a:t>интегрируется со SCADA-системами и приложениями, применяемыми на магистральных и распределительных газотранспортных сетях. Имеет в своем наборе интерфейсы, разработанные для легкой интеграции и адаптированные под существующие SCADA системы</a:t>
            </a:r>
            <a:endParaRPr lang="en-US" sz="2000" kern="0" dirty="0">
              <a:latin typeface="Arial" charset="0"/>
            </a:endParaRP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426D4CCA-BF14-4A79-9D4A-9B78E45511E5}"/>
              </a:ext>
            </a:extLst>
          </p:cNvPr>
          <p:cNvGrpSpPr/>
          <p:nvPr/>
        </p:nvGrpSpPr>
        <p:grpSpPr>
          <a:xfrm>
            <a:off x="1278275" y="2674253"/>
            <a:ext cx="7316482" cy="3418571"/>
            <a:chOff x="1278275" y="2674253"/>
            <a:chExt cx="7316482" cy="3418571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FA40BE09-47B3-47D0-A278-7E8ED4A51B8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283837" y="2810584"/>
              <a:ext cx="2956705" cy="470116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FCE1225-3CDA-4486-B80F-144DBAD15DC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89706" y="2674253"/>
              <a:ext cx="1169773" cy="769587"/>
            </a:xfrm>
            <a:prstGeom prst="rect">
              <a:avLst/>
            </a:prstGeom>
          </p:spPr>
        </p:pic>
        <p:pic>
          <p:nvPicPr>
            <p:cNvPr id="58370" name="Picture 2" descr="Image result for yokogawa">
              <a:extLst>
                <a:ext uri="{FF2B5EF4-FFF2-40B4-BE49-F238E27FC236}">
                  <a16:creationId xmlns:a16="http://schemas.microsoft.com/office/drawing/2014/main" id="{BCEED53A-8243-4C43-A14A-1F87962BB10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1529" y="4805186"/>
              <a:ext cx="1287638" cy="12876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72" name="Picture 4" descr="Image result for ABB">
              <a:extLst>
                <a:ext uri="{FF2B5EF4-FFF2-40B4-BE49-F238E27FC236}">
                  <a16:creationId xmlns:a16="http://schemas.microsoft.com/office/drawing/2014/main" id="{8F9F4EBE-24B5-429C-B195-ACF044BD03C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0892" y="3961788"/>
              <a:ext cx="1287639" cy="5099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74" name="Picture 6" descr="Image result for aveva">
              <a:extLst>
                <a:ext uri="{FF2B5EF4-FFF2-40B4-BE49-F238E27FC236}">
                  <a16:creationId xmlns:a16="http://schemas.microsoft.com/office/drawing/2014/main" id="{E34184FC-6576-4C1D-AC1F-DB57CBE4BE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78275" y="5246569"/>
              <a:ext cx="2199385" cy="4897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76" name="Picture 8" descr="Image result for schneider">
              <a:extLst>
                <a:ext uri="{FF2B5EF4-FFF2-40B4-BE49-F238E27FC236}">
                  <a16:creationId xmlns:a16="http://schemas.microsoft.com/office/drawing/2014/main" id="{046DF2EE-8FB5-4CA1-BE08-1B619547414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9941" y="4885970"/>
              <a:ext cx="2114816" cy="115861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78" name="Picture 10" descr="Image result for honeywell">
              <a:extLst>
                <a:ext uri="{FF2B5EF4-FFF2-40B4-BE49-F238E27FC236}">
                  <a16:creationId xmlns:a16="http://schemas.microsoft.com/office/drawing/2014/main" id="{975E2B15-EF06-494A-9906-E2B0008102F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79941" y="3459476"/>
              <a:ext cx="2014392" cy="15088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58380" name="Picture 12" descr="Image result for unicontrols">
              <a:extLst>
                <a:ext uri="{FF2B5EF4-FFF2-40B4-BE49-F238E27FC236}">
                  <a16:creationId xmlns:a16="http://schemas.microsoft.com/office/drawing/2014/main" id="{204396FD-5A35-4FFF-A90F-A2B1F33882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21645" y="3940767"/>
              <a:ext cx="1873567" cy="5462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226817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75656" y="548680"/>
            <a:ext cx="5796433" cy="792163"/>
          </a:xfrm>
        </p:spPr>
        <p:txBody>
          <a:bodyPr/>
          <a:lstStyle/>
          <a:p>
            <a:pPr algn="ctr"/>
            <a:r>
              <a:rPr lang="ru-RU" sz="2700" dirty="0"/>
              <a:t>Область применения ПК </a:t>
            </a:r>
            <a:r>
              <a:rPr lang="en-US" sz="2700" dirty="0"/>
              <a:t>SIMONE</a:t>
            </a:r>
            <a:endParaRPr lang="cs-CZ" sz="2700" dirty="0"/>
          </a:p>
        </p:txBody>
      </p:sp>
      <p:sp>
        <p:nvSpPr>
          <p:cNvPr id="16386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827584" y="1353878"/>
            <a:ext cx="4536504" cy="1656184"/>
          </a:xfrm>
        </p:spPr>
        <p:txBody>
          <a:bodyPr/>
          <a:lstStyle/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1800" dirty="0"/>
              <a:t>Природный газ и другие газообразные среды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1600" dirty="0"/>
              <a:t>От систем низкого давления до 300 бар</a:t>
            </a:r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1600" dirty="0"/>
              <a:t>Температура </a:t>
            </a:r>
            <a:r>
              <a:rPr lang="en-US" sz="1600" dirty="0"/>
              <a:t>-20</a:t>
            </a:r>
            <a:r>
              <a:rPr lang="en-US" sz="1600" dirty="0">
                <a:cs typeface="Times New Roman" pitchFamily="18" charset="0"/>
              </a:rPr>
              <a:t>°C </a:t>
            </a:r>
            <a:r>
              <a:rPr lang="en-US" sz="1600" dirty="0">
                <a:cs typeface="Times New Roman" pitchFamily="18" charset="0"/>
                <a:sym typeface="Symbol" pitchFamily="18" charset="2"/>
              </a:rPr>
              <a:t> 130°C </a:t>
            </a:r>
            <a:endParaRPr lang="en-US" sz="1600" dirty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1600" dirty="0"/>
              <a:t>Только газовая фаза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1797433B-16CD-4F2A-8596-51E558A26F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3140968"/>
            <a:ext cx="3492388" cy="2520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Ø"/>
            </a:pPr>
            <a:r>
              <a:rPr lang="ru-RU" sz="1800" kern="0" dirty="0"/>
              <a:t>Объекты сети</a:t>
            </a:r>
            <a:endParaRPr lang="en-US" sz="1800" kern="0" dirty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1600" kern="0" dirty="0"/>
              <a:t>Узлы</a:t>
            </a:r>
            <a:endParaRPr lang="en-US" sz="1600" kern="0" dirty="0"/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Подача</a:t>
            </a:r>
            <a:endParaRPr lang="en-US" sz="1400" b="1" kern="0" dirty="0"/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Отбор</a:t>
            </a:r>
            <a:endParaRPr lang="en-US" sz="1400" b="1" kern="0" dirty="0"/>
          </a:p>
          <a:p>
            <a:pPr lvl="1">
              <a:lnSpc>
                <a:spcPct val="80000"/>
              </a:lnSpc>
              <a:buFont typeface="Wingdings" panose="05000000000000000000" pitchFamily="2" charset="2"/>
              <a:buChar char="v"/>
            </a:pPr>
            <a:r>
              <a:rPr lang="ru-RU" sz="1600" kern="0" dirty="0"/>
              <a:t>Элементы</a:t>
            </a:r>
            <a:endParaRPr lang="en-US" sz="1600" kern="0" dirty="0"/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Трубы</a:t>
            </a:r>
            <a:endParaRPr lang="cs-CZ" sz="1400" b="1" kern="0" dirty="0"/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Кран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Регулирующий кран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Компрессорная станция</a:t>
            </a:r>
          </a:p>
          <a:p>
            <a:pPr lvl="2"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400" b="1" kern="0" dirty="0"/>
              <a:t>Сопротивление</a:t>
            </a:r>
            <a:endParaRPr lang="cs-CZ" sz="1400" b="1" kern="0" dirty="0"/>
          </a:p>
        </p:txBody>
      </p:sp>
      <p:pic>
        <p:nvPicPr>
          <p:cNvPr id="46082" name="Picture 2" descr="https://pbs.twimg.com/media/Cltb379WkAAiSRe.jpg:large">
            <a:extLst>
              <a:ext uri="{FF2B5EF4-FFF2-40B4-BE49-F238E27FC236}">
                <a16:creationId xmlns:a16="http://schemas.microsoft.com/office/drawing/2014/main" id="{757EFFE8-B69F-4A4C-B456-2FE218B142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843" y="1340768"/>
            <a:ext cx="318206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084" name="Picture 4" descr="https://www.gazprom.ru/f/posts/71/648653/06-12-2016__ukhta-torzhok_2.jpg">
            <a:extLst>
              <a:ext uri="{FF2B5EF4-FFF2-40B4-BE49-F238E27FC236}">
                <a16:creationId xmlns:a16="http://schemas.microsoft.com/office/drawing/2014/main" id="{D197E6E7-3C85-41E6-B79F-5108309DA5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843" y="3653144"/>
            <a:ext cx="3229021" cy="2152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EBFFBBE8-6554-4647-AE9F-F961DAC08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2435" y="476026"/>
            <a:ext cx="3671887" cy="6486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3600" b="1">
                <a:solidFill>
                  <a:srgbClr val="FF8902"/>
                </a:solidFill>
                <a:latin typeface="Trebuchet MS" pitchFamily="34" charset="0"/>
              </a:defRPr>
            </a:lvl9pPr>
          </a:lstStyle>
          <a:p>
            <a:pPr algn="ctr"/>
            <a:r>
              <a:rPr lang="ru-RU" sz="2700" kern="0" dirty="0"/>
              <a:t>Состав ПК SIMONE</a:t>
            </a:r>
            <a:endParaRPr lang="cs-CZ" sz="2700" kern="0" dirty="0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DE57DDC-8F2D-47DE-9A02-F87AAFA097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1600" y="5560000"/>
            <a:ext cx="7200000" cy="640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None/>
            </a:pPr>
            <a:r>
              <a:rPr sz="1300"/>
              <a:t>Единый пользовательский интерфейс всех модулей — простота обучения и использования</a:t>
            </a:r>
            <a:endParaRPr lang="en-US" b="1" cap="all" dirty="0">
              <a:solidFill>
                <a:srgbClr val="494939"/>
              </a:solidFill>
              <a:latin typeface="+mn-lt"/>
              <a:cs typeface="+mn-cs"/>
            </a:endParaRPr>
          </a:p>
        </p:txBody>
      </p:sp>
      <p:sp>
        <p:nvSpPr>
          <p:cNvPr id="4" name="Arrow: Pentagon 3">
            <a:extLst>
              <a:ext uri="{FF2B5EF4-FFF2-40B4-BE49-F238E27FC236}">
                <a16:creationId xmlns:a16="http://schemas.microsoft.com/office/drawing/2014/main" id="{1681C67C-EE3E-42CC-B8A0-BA8FD6EEDC44}"/>
              </a:ext>
            </a:extLst>
          </p:cNvPr>
          <p:cNvSpPr/>
          <p:nvPr/>
        </p:nvSpPr>
        <p:spPr bwMode="auto">
          <a:xfrm>
            <a:off x="1229804" y="1268761"/>
            <a:ext cx="3456384" cy="576064"/>
          </a:xfrm>
          <a:prstGeom prst="homePlate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</a:pPr>
            <a:r>
              <a:rPr lang="en-US" sz="1800" b="1" dirty="0">
                <a:solidFill>
                  <a:srgbClr val="494939"/>
                </a:solidFill>
                <a:latin typeface="+mn-lt"/>
                <a:cs typeface="+mn-cs"/>
              </a:rPr>
              <a:t>SIMONE </a:t>
            </a:r>
            <a:r>
              <a:rPr lang="ru-RU" sz="1800" b="1" dirty="0">
                <a:solidFill>
                  <a:srgbClr val="494939"/>
                </a:solidFill>
                <a:latin typeface="+mn-lt"/>
                <a:cs typeface="+mn-cs"/>
              </a:rPr>
              <a:t>ОФЛАЙН</a:t>
            </a:r>
            <a:endParaRPr lang="en-US" sz="1800" b="1" dirty="0">
              <a:solidFill>
                <a:srgbClr val="494939"/>
              </a:solidFill>
              <a:latin typeface="+mn-lt"/>
              <a:cs typeface="+mn-cs"/>
            </a:endParaRPr>
          </a:p>
        </p:txBody>
      </p:sp>
      <p:sp>
        <p:nvSpPr>
          <p:cNvPr id="5" name="Arrow: Chevron 4">
            <a:extLst>
              <a:ext uri="{FF2B5EF4-FFF2-40B4-BE49-F238E27FC236}">
                <a16:creationId xmlns:a16="http://schemas.microsoft.com/office/drawing/2014/main" id="{C0EF4691-E4C2-41C8-A192-E1100D75125F}"/>
              </a:ext>
            </a:extLst>
          </p:cNvPr>
          <p:cNvSpPr/>
          <p:nvPr/>
        </p:nvSpPr>
        <p:spPr bwMode="auto">
          <a:xfrm>
            <a:off x="4932710" y="1275821"/>
            <a:ext cx="3456384" cy="576064"/>
          </a:xfrm>
          <a:prstGeom prst="chevron">
            <a:avLst/>
          </a:prstGeom>
          <a:solidFill>
            <a:srgbClr val="FF99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eaLnBrk="0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</a:pPr>
            <a:r>
              <a:rPr lang="en-US" sz="1800" b="1" dirty="0">
                <a:solidFill>
                  <a:srgbClr val="494939"/>
                </a:solidFill>
                <a:latin typeface="+mn-lt"/>
                <a:cs typeface="+mn-cs"/>
              </a:rPr>
              <a:t>SIMONE </a:t>
            </a:r>
            <a:r>
              <a:rPr lang="ru-RU" sz="1800" b="1" dirty="0">
                <a:solidFill>
                  <a:srgbClr val="494939"/>
                </a:solidFill>
                <a:latin typeface="+mn-lt"/>
                <a:cs typeface="+mn-cs"/>
              </a:rPr>
              <a:t>ОНЛАЙН</a:t>
            </a:r>
            <a:endParaRPr lang="en-US" sz="1800" b="1" dirty="0">
              <a:solidFill>
                <a:srgbClr val="494939"/>
              </a:solidFill>
              <a:latin typeface="+mn-lt"/>
              <a:cs typeface="+mn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CE96E03-1E4B-403C-8790-801D931044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6412" y="2204764"/>
            <a:ext cx="3421906" cy="2808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Стационарное моделирование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Динамическое моделирование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Отслеживание качества газа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Тепловая динамика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Оптимизация компрессоров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Тренажер диспетчера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Оптимизация развития сети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Отслеживание затрат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Идентификация риска гидратов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ГИС импорт</a:t>
            </a:r>
            <a:endParaRPr lang="cs-CZ" sz="1400" kern="0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83F4CA89-26BB-40AF-A250-DB7EF2DC0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8680" y="2204764"/>
            <a:ext cx="3640776" cy="2880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457200" indent="-457200" algn="l" rtl="0" eaLnBrk="0" fontAlgn="base" hangingPunct="0">
              <a:spcBef>
                <a:spcPct val="30000"/>
              </a:spcBef>
              <a:spcAft>
                <a:spcPct val="20000"/>
              </a:spcAft>
              <a:buClr>
                <a:srgbClr val="FF8902"/>
              </a:buClr>
              <a:buSzPct val="140000"/>
              <a:buChar char="•"/>
              <a:defRPr sz="2400" b="1">
                <a:solidFill>
                  <a:srgbClr val="494939"/>
                </a:solidFill>
                <a:latin typeface="+mn-lt"/>
                <a:ea typeface="+mn-ea"/>
                <a:cs typeface="+mn-cs"/>
              </a:defRPr>
            </a:lvl1pPr>
            <a:lvl2pPr marL="838200" indent="-381000" algn="l" rtl="0" eaLnBrk="0" fontAlgn="base" hangingPunct="0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rgbClr val="FF8902"/>
              </a:buClr>
              <a:buChar char="•"/>
              <a:defRPr sz="2000" b="1">
                <a:solidFill>
                  <a:srgbClr val="494939"/>
                </a:solidFill>
                <a:latin typeface="+mn-lt"/>
              </a:defRPr>
            </a:lvl2pPr>
            <a:lvl3pPr marL="1257300" indent="-342900" algn="l" rtl="0" eaLnBrk="0" fontAlgn="base" hangingPunct="0">
              <a:spcBef>
                <a:spcPct val="15000"/>
              </a:spcBef>
              <a:spcAft>
                <a:spcPct val="10000"/>
              </a:spcAft>
              <a:buClr>
                <a:srgbClr val="FF8902"/>
              </a:buClr>
              <a:buChar char="•"/>
              <a:defRPr>
                <a:solidFill>
                  <a:srgbClr val="494939"/>
                </a:solidFill>
                <a:latin typeface="+mn-lt"/>
              </a:defRPr>
            </a:lvl3pPr>
            <a:lvl4pPr marL="1714500" indent="-342900" algn="l" rtl="0" eaLnBrk="0" fontAlgn="base" hangingPunct="0">
              <a:spcBef>
                <a:spcPct val="5000"/>
              </a:spcBef>
              <a:spcAft>
                <a:spcPct val="0"/>
              </a:spcAft>
              <a:buChar char="•"/>
              <a:defRPr b="1" i="1">
                <a:solidFill>
                  <a:srgbClr val="494939"/>
                </a:solidFill>
                <a:latin typeface="+mn-lt"/>
              </a:defRPr>
            </a:lvl4pPr>
            <a:lvl5pPr marL="2133600" indent="-304800" algn="l" rtl="0" eaLnBrk="0" fontAlgn="base" hangingPunct="0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5pPr>
            <a:lvl6pPr marL="25908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6pPr>
            <a:lvl7pPr marL="30480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7pPr>
            <a:lvl8pPr marL="35052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8pPr>
            <a:lvl9pPr marL="3962400" indent="-304800" algn="l" rtl="0" fontAlgn="base">
              <a:spcBef>
                <a:spcPct val="5000"/>
              </a:spcBef>
              <a:spcAft>
                <a:spcPct val="0"/>
              </a:spcAft>
              <a:defRPr sz="1600" b="1" i="1">
                <a:solidFill>
                  <a:srgbClr val="494939"/>
                </a:solidFill>
                <a:latin typeface="+mn-lt"/>
              </a:defRPr>
            </a:lvl9pPr>
          </a:lstStyle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Реконструкция сети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Прогнозирование работы сети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Обнаружение утечки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Отслеживание поршня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Ежедневная оптимизация транспорта (контрактов)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Оптимизация режима сети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Расчет свободной пропускной способности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Выявление систематических ошибок</a:t>
            </a:r>
          </a:p>
          <a:p>
            <a:pPr>
              <a:lnSpc>
                <a:spcPct val="80000"/>
              </a:lnSpc>
              <a:buFont typeface="Wingdings" panose="05000000000000000000" pitchFamily="2" charset="2"/>
              <a:buChar char="ü"/>
            </a:pPr>
            <a:r>
              <a:rPr lang="ru-RU" sz="1300" kern="0" dirty="0"/>
              <a:t>Поддержка резервирования</a:t>
            </a:r>
            <a:endParaRPr lang="cs-CZ" sz="1400" kern="0" dirty="0"/>
          </a:p>
        </p:txBody>
      </p:sp>
    </p:spTree>
    <p:extLst>
      <p:ext uri="{BB962C8B-B14F-4D97-AF65-F5344CB8AC3E}">
        <p14:creationId xmlns:p14="http://schemas.microsoft.com/office/powerpoint/2010/main" val="279964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2"/>
          <p:cNvSpPr>
            <a:spLocks noGrp="1" noChangeArrowheads="1"/>
          </p:cNvSpPr>
          <p:nvPr>
            <p:ph type="title"/>
          </p:nvPr>
        </p:nvSpPr>
        <p:spPr>
          <a:xfrm>
            <a:off x="971600" y="548680"/>
            <a:ext cx="7704137" cy="792163"/>
          </a:xfrm>
        </p:spPr>
        <p:txBody>
          <a:bodyPr/>
          <a:lstStyle/>
          <a:p>
            <a:pPr algn="ctr"/>
            <a:r>
              <a:rPr lang="en-US" sz="2800" dirty="0" err="1"/>
              <a:t>eustream</a:t>
            </a:r>
            <a:r>
              <a:rPr lang="ru-RU" sz="2800" dirty="0"/>
              <a:t> Словакия – использовани</a:t>
            </a:r>
            <a:r>
              <a:rPr lang="ru-RU" sz="2800" dirty="0">
                <a:latin typeface="Arial" charset="0"/>
              </a:rPr>
              <a:t>е </a:t>
            </a:r>
            <a:r>
              <a:rPr lang="ru-RU" sz="2800" dirty="0" err="1"/>
              <a:t>SIMONE</a:t>
            </a:r>
            <a:r>
              <a:rPr lang="ru-RU" sz="2800" dirty="0"/>
              <a:t> в газ транспорт компании</a:t>
            </a:r>
            <a:endParaRPr lang="fr-FR" sz="2800" dirty="0"/>
          </a:p>
        </p:txBody>
      </p:sp>
      <p:graphicFrame>
        <p:nvGraphicFramePr>
          <p:cNvPr id="3" name="Схема 2">
            <a:extLst>
              <a:ext uri="{FF2B5EF4-FFF2-40B4-BE49-F238E27FC236}">
                <a16:creationId xmlns:a16="http://schemas.microsoft.com/office/drawing/2014/main" id="{9C4946F7-80AC-4CF3-B9F6-7BDE00AE45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58080717"/>
              </p:ext>
            </p:extLst>
          </p:nvPr>
        </p:nvGraphicFramePr>
        <p:xfrm>
          <a:off x="179512" y="1556792"/>
          <a:ext cx="6192688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Схема 12">
            <a:extLst>
              <a:ext uri="{FF2B5EF4-FFF2-40B4-BE49-F238E27FC236}">
                <a16:creationId xmlns:a16="http://schemas.microsoft.com/office/drawing/2014/main" id="{1582C665-7D24-4BC3-90DF-F2C3296E11F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5808781"/>
              </p:ext>
            </p:extLst>
          </p:nvPr>
        </p:nvGraphicFramePr>
        <p:xfrm>
          <a:off x="4355976" y="1556792"/>
          <a:ext cx="6192688" cy="4480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1739805728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899592" y="2420888"/>
            <a:ext cx="7772400" cy="1470025"/>
          </a:xfrm>
        </p:spPr>
        <p:txBody>
          <a:bodyPr/>
          <a:lstStyle/>
          <a:p>
            <a:pPr algn="ctr" eaLnBrk="1" hangingPunct="1">
              <a:lnSpc>
                <a:spcPct val="80000"/>
              </a:lnSpc>
            </a:pPr>
            <a:r>
              <a:rPr sz="4000"/>
              <a:t>СПАСИБО ЗА ВНИМАНИЕ</a:t>
            </a:r>
            <a:endParaRPr lang="cs-CZ" sz="4800" dirty="0"/>
          </a:p>
        </p:txBody>
      </p:sp>
      <p:sp>
        <p:nvSpPr>
          <p:cNvPr id="82946" name="TextBox 82945"/>
          <p:cNvSpPr txBox="1"/>
          <p:nvPr/>
        </p:nvSpPr>
        <p:spPr>
          <a:xfrm>
            <a:off x="1400000" y="4200000"/>
            <a:ext cx="6400000" cy="14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400">
                <a:solidFill>
                  <a:srgbClr val="494939"/>
                </a:solidFill>
                <a:latin typeface="Trebuchet MS"/>
              </a:rPr>
              <a:t>SIMONE Research Group, s.r.o.</a:t>
            </a:r>
          </a:p>
          <a:p>
            <a:pPr algn="ctr"/>
            <a:r>
              <a:rPr sz="1400">
                <a:solidFill>
                  <a:srgbClr val="494939"/>
                </a:solidFill>
                <a:latin typeface="Trebuchet MS"/>
              </a:rPr>
              <a:t>Římská 103/12, 120 00 Прага, Чешская Республика</a:t>
            </a:r>
          </a:p>
          <a:p>
            <a:pPr algn="ctr"/>
            <a:r>
              <a:rPr sz="1400">
                <a:solidFill>
                  <a:srgbClr val="494939"/>
                </a:solidFill>
                <a:latin typeface="Trebuchet MS"/>
              </a:rPr>
              <a:t>simone@simone.cz  |  www.simone.eu  |  +420 255 723 788</a:t>
            </a:r>
          </a:p>
        </p:txBody>
      </p:sp>
    </p:spTree>
  </p:cSld>
  <p:clrMapOvr>
    <a:masterClrMapping/>
  </p:clrMapOvr>
  <p:transition advClick="0"/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Задача: система расчета и анализа баланса газа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1"/>
              <a:t>Техническое задание АО «Интергаз Центральная Азия» покрывается стандартными и настраиваемыми функциями ПК SIMONE:</a:t>
            </a:r>
          </a:p>
          <a:p>
            <a:pPr/>
            <a:r>
              <a:rPr sz="1500" b="0"/>
              <a:t>Визуализация схемы МГ и мониторинг объектов (КС, ГРС, ГИС, ПХГ, крановые узлы)</a:t>
            </a:r>
          </a:p>
          <a:p>
            <a:pPr/>
            <a:r>
              <a:rPr sz="1500" b="0"/>
              <a:t>Расчет запаса газа (linepack) по участкам и сети в целом</a:t>
            </a:r>
          </a:p>
          <a:p>
            <a:pPr/>
            <a:r>
              <a:rPr sz="1500" b="0"/>
              <a:t>Оперативный (2-часовой) и суточный баланс газа</a:t>
            </a:r>
          </a:p>
          <a:p>
            <a:pPr/>
            <a:r>
              <a:rPr sz="1500" b="0"/>
              <a:t>Корреляционный анализ небаланса — выявление метрологических проблем</a:t>
            </a:r>
          </a:p>
          <a:p>
            <a:pPr/>
            <a:r>
              <a:rPr sz="1500" b="0"/>
              <a:t>Технологические расчеты по СТ АО 970740000392-32-2025</a:t>
            </a:r>
          </a:p>
          <a:p>
            <a:pPr/>
            <a:r>
              <a:rPr sz="1500" b="0"/>
              <a:t>Отчетность (ДП-81, ДП-86, КП-03, КП-04) и сигнализация нештатных режимов</a:t>
            </a:r>
          </a:p>
          <a:p>
            <a:pPr/>
            <a:r>
              <a:rPr sz="1500" b="0"/>
              <a:t>Интеграция: SCADA, SimBASE, WinCC, ИСУНГ МЭ РК</a:t>
            </a:r>
          </a:p>
          <a:p>
            <a:pPr/>
            <a:r>
              <a:rPr sz="1500" b="0"/>
              <a:t>Защита данных: LDAP/AD, RBAC, TLS, журналирование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Визуализация ГТС и мониторинг объектов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190000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400" b="0"/>
              <a:t>Схема сети включает все объекты МГ: линейную часть, крановые узлы, КС, ГРС, ГИС, ПХГ, замерные узлы</a:t>
            </a:r>
          </a:p>
          <a:p>
            <a:pPr/>
            <a:r>
              <a:rPr sz="1400" b="0"/>
              <a:t>Динамическая раскраска объектов по текущим значениям параметров</a:t>
            </a:r>
          </a:p>
          <a:p>
            <a:pPr/>
            <a:r>
              <a:rPr sz="1400" b="0"/>
              <a:t>Интерактивный просмотр сведений об объекте, переход в редактор топологии</a:t>
            </a:r>
          </a:p>
          <a:p>
            <a:pPr/>
            <a:r>
              <a:rPr sz="1400" b="0"/>
              <a:t>Индикация нештатных ситуаций на схеме, журнал событий по каждому объекту</a:t>
            </a:r>
          </a:p>
        </p:txBody>
      </p:sp>
      <p:pic>
        <p:nvPicPr>
          <p:cNvPr id="14340" name="Picture 14339" descr="img-008-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2000" y="3200000"/>
            <a:ext cx="4200000" cy="3038466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Расчет запаса газа (linepack)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0"/>
              <a:t>Стандартная функция SIMONE в режимах офлайн и онлайн</a:t>
            </a:r>
          </a:p>
          <a:p>
            <a:pPr/>
            <a:r>
              <a:rPr sz="1500" b="0"/>
              <a:t>Запас по каждому трубопроводу, участку, подсистеме и сети в целом</a:t>
            </a:r>
          </a:p>
          <a:p>
            <a:pPr/>
            <a:r>
              <a:rPr sz="1500" b="0"/>
              <a:t>На основе геометрии модели сети и фактических значений давления, температуры и плотности газа</a:t>
            </a:r>
          </a:p>
          <a:p>
            <a:pPr/>
            <a:r>
              <a:rPr sz="1500" b="0"/>
              <a:t>Оперативный запас каждые 2 часа, суточный запас на контрактный час</a:t>
            </a:r>
          </a:p>
          <a:p>
            <a:pPr/>
            <a:r>
              <a:rPr sz="1500" b="0"/>
              <a:t>Ввод параметров вручную или автоматически (датчики, внешнее ПО), плотность распространяется вниз по потоку</a:t>
            </a:r>
          </a:p>
          <a:p>
            <a:pPr/>
            <a:r>
              <a:rPr sz="1500" b="0"/>
              <a:t>Результаты в табличной форме и на графиках за задаваемый период</a:t>
            </a:r>
          </a:p>
          <a:p>
            <a:pPr/>
            <a:r>
              <a:rPr sz="1500" b="0"/>
              <a:t>Методика по СТ АО 970740000392-32-2025, предусмотрена перепроверка расчета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Баланс газа: оперативный и суточный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1"/>
              <a:t>Баланс = Протранспортированный газ (в т.ч. отбор потребителями) ± Изменение запаса + СНиТП (в суточном балансе) − Поступление газа в систему</a:t>
            </a:r>
          </a:p>
          <a:p>
            <a:pPr/>
            <a:r>
              <a:rPr sz="1500" b="0"/>
              <a:t>Оперативный баланс — каждые 2 часа, на основе реконструкции состояния</a:t>
            </a:r>
          </a:p>
          <a:p>
            <a:pPr/>
            <a:r>
              <a:rPr sz="1500" b="0"/>
              <a:t>Суточный баланс — на контрактный час заказчика, автоматический архив газовых дней (Gas Day Archive)</a:t>
            </a:r>
          </a:p>
          <a:p>
            <a:pPr/>
            <a:r>
              <a:rPr sz="1500" b="0"/>
              <a:t>Автоматический пересчет цепочек сценариев при коррекции данных</a:t>
            </a:r>
          </a:p>
          <a:p>
            <a:pPr/>
            <a:r>
              <a:rPr sz="1500" b="0"/>
              <a:t>Глубина хранения архивов не ограничивается программным обеспечением</a:t>
            </a:r>
          </a:p>
          <a:p>
            <a:pPr/>
            <a:r>
              <a:rPr sz="1500" b="0"/>
              <a:t>Текущие значения баланса на основном рабочем столе, графики с настраиваемым периодом (до 30 дней / до 5 лет)</a:t>
            </a:r>
          </a:p>
          <a:p>
            <a:pPr/>
            <a:r>
              <a:rPr sz="1500" b="0"/>
              <a:t>Проверка суточного баланса: сравнение архивных данных вычислителей расхода газа с оперативными данными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Анализ баланса — AI-модуль SIMONE Forecaster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0"/>
              <a:t>Корреляционный анализ поставщиков и потребителей с небалансом газа — главный индикатор метрологических проблем</a:t>
            </a:r>
          </a:p>
          <a:p>
            <a:pPr/>
            <a:r>
              <a:rPr sz="1500" b="0"/>
              <a:t>Корреляция часового потребления ГРС с опорными часовыми коэффициентами</a:t>
            </a:r>
          </a:p>
          <a:p>
            <a:pPr/>
            <a:r>
              <a:rPr sz="1500" b="0"/>
              <a:t>Корреляция потребления ГРС со среднесуточной температурой воздуха (отопительный период)</a:t>
            </a:r>
          </a:p>
          <a:p>
            <a:pPr/>
            <a:r>
              <a:rPr sz="1500" b="0"/>
              <a:t>Анализ измерительных трубопроводов ГИС при переключениях</a:t>
            </a:r>
          </a:p>
          <a:p>
            <a:pPr/>
            <a:r>
              <a:rPr sz="1500" b="0"/>
              <a:t>Контроль средневзвешенной плотности (порог ±0,005 кг/м³, ГОСТ 17310)</a:t>
            </a:r>
          </a:p>
          <a:p>
            <a:pPr/>
            <a:r>
              <a:rPr sz="1500" b="0"/>
              <a:t>Графики наложения и тренды «скользящее среднее», автоматические текстовые рекомендации</a:t>
            </a:r>
          </a:p>
          <a:p>
            <a:pPr/>
            <a:r>
              <a:rPr sz="1500" b="0"/>
              <a:t>ML-модели (LSTM, XGBoost): прогноз расходов на 24–72 часа, детекция аномалий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Технологические расчеты (СТ АО 970740000392-32-2025)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0"/>
              <a:t>Стравливание и продувка при ремонтных работах, вытеснение газовоздушной смеси</a:t>
            </a:r>
          </a:p>
          <a:p>
            <a:pPr/>
            <a:r>
              <a:rPr sz="1500" b="0"/>
              <a:t>Нормативные (ежесуточные) потери, расход газа на собственные нужды</a:t>
            </a:r>
          </a:p>
          <a:p>
            <a:pPr/>
            <a:r>
              <a:rPr sz="1500" b="0"/>
              <a:t>Скорость потока газа и скорость пропуска очистного устройства</a:t>
            </a:r>
          </a:p>
          <a:p>
            <a:pPr/>
            <a:r>
              <a:rPr sz="1500" b="0"/>
              <a:t>Опорожнение и заполнение участков МГ, выработка газа перед ремонтом</a:t>
            </a:r>
          </a:p>
          <a:p>
            <a:pPr/>
            <a:r>
              <a:rPr sz="1500" b="0"/>
              <a:t>Коэффициент сжимаемости (ГОСТ 30319), приведение к стандартным условиям (ГОСТ 8.586, ГОСТ 8.611)</a:t>
            </a:r>
          </a:p>
          <a:p>
            <a:pPr/>
            <a:r>
              <a:rPr sz="1500" b="0"/>
              <a:t>Риск гидратообразования: точка росы, потребность в метаноле (отдельный модуль)</a:t>
            </a:r>
          </a:p>
          <a:p>
            <a:pPr/>
            <a:r>
              <a:rPr sz="1500" b="0"/>
              <a:t>Гидравлическая эффективность, эквивалентные диаметры и длины, КПД ГПА и котельного оборудования</a:t>
            </a:r>
          </a:p>
          <a:p>
            <a:pPr/>
            <a:r>
              <a:rPr sz="1500" b="0"/>
              <a:t>Актуализация констант и коэффициентов при пересмотре стандарта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SIMONE онлайн: реконструкция состояния и прогноз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190000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400" b="0"/>
              <a:t>Циклическая реконструкция состояния сети из данных SCADA</a:t>
            </a:r>
          </a:p>
          <a:p>
            <a:pPr/>
            <a:r>
              <a:rPr sz="1400" b="0"/>
              <a:t>Циклический прогноз состояния сети на 24 часа вперед</a:t>
            </a:r>
          </a:p>
          <a:p>
            <a:pPr/>
            <a:r>
              <a:rPr sz="1400" b="0"/>
              <a:t>Анализ «что-если» — тестовые расчеты вариантов управления для диспетчера</a:t>
            </a:r>
          </a:p>
          <a:p>
            <a:pPr/>
            <a:r>
              <a:rPr sz="1400" b="0"/>
              <a:t>Идентификация систематических погрешностей замеров, отслеживание очистных поршней</a:t>
            </a:r>
          </a:p>
        </p:txBody>
      </p:sp>
      <p:pic>
        <p:nvPicPr>
          <p:cNvPr id="14340" name="Picture 14339" descr="img-021-05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72000" y="3400000"/>
            <a:ext cx="4400000" cy="2799659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Сбор данных и интеграция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0"/>
              <a:t>Подключение приборов учета газа (ГРС, ГИС, ЗУ, ПХГ, СН) через интерфейсы SCADA; частота опроса от 1 секунды до 15 минут</a:t>
            </a:r>
          </a:p>
          <a:p>
            <a:pPr/>
            <a:r>
              <a:rPr sz="1500" b="0"/>
              <a:t>Валидация данных (VALID), автоматическое обнаружение недостоверных значений</a:t>
            </a:r>
          </a:p>
          <a:p>
            <a:pPr/>
            <a:r>
              <a:rPr sz="1500" b="0"/>
              <a:t>Равноправные источники: дистанционная передача, импорт из внешнего ПО, ручной ввод</a:t>
            </a:r>
          </a:p>
          <a:p>
            <a:pPr/>
            <a:r>
              <a:rPr sz="1500" b="0"/>
              <a:t>SIMONE API — более 440 функций, Python-интерфейс</a:t>
            </a:r>
          </a:p>
          <a:p>
            <a:pPr/>
            <a:r>
              <a:rPr sz="1500" b="0"/>
              <a:t>SQL-архив газовых дней (MS SQL Server), файловый обмен, OPC</a:t>
            </a:r>
          </a:p>
          <a:p>
            <a:pPr/>
            <a:r>
              <a:rPr sz="1500" b="0"/>
              <a:t>Выгрузка данных в формате ИСУНГ МЭ РК</a:t>
            </a:r>
          </a:p>
          <a:p>
            <a:pPr/>
            <a:r>
              <a:rPr sz="1500" b="0"/>
              <a:t>Интеграция с существующим ПО заказчика: SimBASE, WinCC, SCADA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Отчетность, удаленный доступ, защита данных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0"/>
              <a:t>Конструктор таблиц и отчетов, пользовательские функции (интегралы, средние, экстремумы)</a:t>
            </a:r>
          </a:p>
          <a:p>
            <a:pPr/>
            <a:r>
              <a:rPr sz="1500" b="0"/>
              <a:t>Формы ДП-81, ДП-86, КП-03, КП-04 — согласуются с заказчиком на этапе внедрения</a:t>
            </a:r>
          </a:p>
          <a:p>
            <a:pPr/>
            <a:r>
              <a:rPr sz="1500" b="0"/>
              <a:t>Экспорт в pdf / docx / xlsx, отправка отчетов на электронную почту</a:t>
            </a:r>
          </a:p>
          <a:p>
            <a:pPr/>
            <a:r>
              <a:rPr sz="1500" b="0"/>
              <a:t>BI-дашборды (Power BI, Grafana, Tableau) через SQL-доступ к архиву</a:t>
            </a:r>
          </a:p>
          <a:p>
            <a:pPr/>
            <a:r>
              <a:rPr sz="1500" b="0"/>
              <a:t>Web GUI и SIMONE Viewer: просмотр на смартфонах и планшетах без возможности внесения изменений</a:t>
            </a:r>
          </a:p>
          <a:p>
            <a:pPr/>
            <a:r>
              <a:rPr sz="1500" b="1"/>
              <a:t>Защита данных:</a:t>
            </a:r>
          </a:p>
          <a:p>
            <a:pPr lvl="1"/>
            <a:r>
              <a:rPr sz="1500" b="0"/>
              <a:t>интеграция с LDAP / Active Directory, ролевая модель доступа (RBAC)</a:t>
            </a:r>
          </a:p>
          <a:p>
            <a:pPr lvl="1"/>
            <a:r>
              <a:rPr sz="1500" b="0"/>
              <a:t>шифрование каналов TLS, журналирование действий пользователей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Этапы проекта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1"/>
              <a:t>Этап 1 — Офлайн</a:t>
            </a:r>
          </a:p>
          <a:p>
            <a:pPr lvl="1"/>
            <a:r>
              <a:rPr sz="1500" b="0"/>
              <a:t>поставка лицензий, сервер лицензий, установка на рабочих местах</a:t>
            </a:r>
          </a:p>
          <a:p>
            <a:pPr lvl="1"/>
            <a:r>
              <a:rPr sz="1500" b="0"/>
              <a:t>разработка и тестирование сетевой модели ГТС</a:t>
            </a:r>
          </a:p>
          <a:p>
            <a:pPr lvl="1"/>
            <a:r>
              <a:rPr sz="1500" b="0"/>
              <a:t>базовое обучение до 10 пользователей (Прага) и расширенное обучение</a:t>
            </a:r>
          </a:p>
          <a:p>
            <a:pPr/>
            <a:r>
              <a:rPr sz="1500" b="1"/>
              <a:t>Этап 2 — Онлайн</a:t>
            </a:r>
          </a:p>
          <a:p>
            <a:pPr lvl="1"/>
            <a:r>
              <a:rPr sz="1500" b="0"/>
              <a:t>двунаправленная интеграция со SCADA</a:t>
            </a:r>
          </a:p>
          <a:p>
            <a:pPr lvl="1"/>
            <a:r>
              <a:rPr sz="1500" b="0"/>
              <a:t>установка и настройка онлайн-системы, доработка модели</a:t>
            </a:r>
          </a:p>
          <a:p>
            <a:pPr lvl="1"/>
            <a:r>
              <a:rPr sz="1500" b="0"/>
              <a:t>обучение пользователей и системных администраторов (Казахстан)</a:t>
            </a:r>
          </a:p>
          <a:p>
            <a:pPr/>
            <a:r>
              <a:rPr sz="1500" b="1"/>
              <a:t>Гарантия 3 года с момента приемки; далее поддержка 15% от стоимости лицензий в год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Референции — Казахстан, СНГ и мир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400" b="1"/>
              <a:t>QazaqGaz (Казахстан) — более 20 000 км МГ, более 60 КС; SIMONE онлайн в главной диспетчерской, офлайн для планирования</a:t>
            </a:r>
          </a:p>
          <a:p>
            <a:pPr/>
            <a:r>
              <a:rPr sz="1400" b="1"/>
              <a:t>AstanaGas (Казахстан) — SIMONE онлайн для диспетчерской поддержки в реальном времени</a:t>
            </a:r>
          </a:p>
          <a:p>
            <a:pPr/>
            <a:r>
              <a:rPr sz="1400" b="0"/>
              <a:t>Оператор ГТС Украины — более 30 000 км, более 50 КС; онлайн и оптимизация КС</a:t>
            </a:r>
          </a:p>
          <a:p>
            <a:pPr/>
            <a:r>
              <a:rPr sz="1400" b="0"/>
              <a:t>PipeChina (Китай) — более 50 000 км, более 130 КС; несколько онлайн-систем</a:t>
            </a:r>
          </a:p>
          <a:p>
            <a:pPr/>
            <a:r>
              <a:rPr sz="1400" b="0"/>
              <a:t>National Grid Gas (Великобритания) — национальная ГТС: 7 600 км, 26 КС</a:t>
            </a:r>
          </a:p>
          <a:p>
            <a:pPr/>
            <a:r>
              <a:rPr sz="1400" b="0"/>
              <a:t>Gasunie (Нидерланды) — 15 500 км; рамочное соглашение на 15 лет</a:t>
            </a:r>
          </a:p>
          <a:p>
            <a:pPr/>
            <a:r>
              <a:rPr sz="1400" b="0"/>
              <a:t>Open Grid Europe (Германия) — 12 000 км; термический биллинг, сертифицированный PTB для коммерческих расчетов</a:t>
            </a:r>
          </a:p>
          <a:p>
            <a:pPr/>
            <a:r>
              <a:rPr sz="1400" b="0"/>
              <a:t>GAZ-SYSTEM (Польша) — SIMONE онлайн в национальном и шести региональных диспетчерских центрах</a:t>
            </a:r>
          </a:p>
          <a:p>
            <a:pPr/>
            <a:r>
              <a:rPr sz="1400" b="1"/>
              <a:t>Всего: более 100 газовых компаний в 49 странах, 36 онлайн- и более 400 офлайн-инсталляций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1272000" y="510000"/>
            <a:ext cx="6500000" cy="792163"/>
          </a:xfrm>
        </p:spPr>
        <p:txBody>
          <a:bodyPr/>
          <a:lstStyle/>
          <a:p>
            <a:pPr algn="ctr" eaLnBrk="1" hangingPunct="1"/>
            <a:r>
              <a:rPr sz="2600"/>
              <a:t>Команда проекта</a:t>
            </a:r>
            <a:endParaRPr lang="cs-CZ" altLang="cs-CZ" sz="2700" dirty="0"/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897588" y="1484784"/>
            <a:ext cx="7704137" cy="4320480"/>
          </a:xfrm>
        </p:spPr>
        <p:txBody>
          <a:bodyPr wrap="square"/>
          <a:lstStyle/>
          <a:p>
            <a:pPr eaLnBrk="1" hangingPunct="1">
              <a:buFont typeface="Wingdings" panose="05000000000000000000" pitchFamily="2" charset="2"/>
              <a:buChar char="ü"/>
            </a:pPr>
            <a:r>
              <a:rPr sz="1500" b="0"/>
              <a:t>Павел Рейнштейн — Net Schedule Management в NET4GAS (Чехия); SIMONE Online в eustream (Словакия) и QazaqGaz (Казахстан)</a:t>
            </a:r>
          </a:p>
          <a:p>
            <a:pPr/>
            <a:r>
              <a:rPr sz="1500" b="0"/>
              <a:t>Мартин Ваниш — SIMONE Online в Bulgartransgaz (Болгария), Srbijagas (Сербия)</a:t>
            </a:r>
          </a:p>
          <a:p>
            <a:pPr/>
            <a:r>
              <a:rPr sz="1500" b="0"/>
              <a:t>Марко Хаулиш — SIMONE Online в Bulgartransgaz и QazaqGaz; внедрение и обучение в Sonatrach (Алжир)</a:t>
            </a:r>
          </a:p>
          <a:p>
            <a:pPr/>
            <a:r>
              <a:rPr sz="1500" b="0"/>
              <a:t>Вацлав Коминек — SIMONE Online в Bulgartransgaz и QazaqGaz; внедрение в Sonatrach</a:t>
            </a:r>
          </a:p>
          <a:p>
            <a:pPr/>
            <a:r>
              <a:rPr sz="1500" b="0"/>
              <a:t>Лудек Рейнштейн — Net Schedule Management в FGSZ (Венгрия) и NET4GAS (Чехия)</a:t>
            </a:r>
          </a:p>
          <a:p>
            <a:pPr/>
            <a:r>
              <a:rPr sz="1500" b="1"/>
              <a:t>Игорь Иванченко — АСУ на МГ Бейнеу-Бозой; диспетчеризация учета газа на МГ АО «ИЦА» (II этап); SIMONE online/offline на МГ «Сары-Арка»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asic_Training">
  <a:themeElements>
    <a:clrScheme name="Basic_Training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Basic_Training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cs-CZ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  <a:cs typeface="Arial" charset="0"/>
          </a:defRPr>
        </a:defPPr>
      </a:lstStyle>
    </a:lnDef>
  </a:objectDefaults>
  <a:extraClrSchemeLst>
    <a:extraClrScheme>
      <a:clrScheme name="Basic_Training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sic_Training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_Training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_Training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_Training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_Training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sic_Training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1480</TotalTime>
  <Words>832</Words>
  <Application>Microsoft Office PowerPoint</Application>
  <PresentationFormat>On-screen Show (4:3)</PresentationFormat>
  <Paragraphs>182</Paragraphs>
  <Slides>18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Times New Roman</vt:lpstr>
      <vt:lpstr>Trebuchet MS</vt:lpstr>
      <vt:lpstr>Wingdings</vt:lpstr>
      <vt:lpstr>Basic_Training</vt:lpstr>
      <vt:lpstr>Photo Editor Photo</vt:lpstr>
      <vt:lpstr>PowerPoint Presentation</vt:lpstr>
      <vt:lpstr>SIMONE – Стандартное решение моделирования и симуляции газопроводных сетей</vt:lpstr>
      <vt:lpstr>Заказчики SIMONE</vt:lpstr>
      <vt:lpstr>PowerPoint Presentation</vt:lpstr>
      <vt:lpstr>PowerPoint Presentation</vt:lpstr>
      <vt:lpstr>Область применения ПК SIMONE</vt:lpstr>
      <vt:lpstr>PowerPoint Presentation</vt:lpstr>
      <vt:lpstr>PowerPoint Presentation</vt:lpstr>
      <vt:lpstr>Применение и преимущества использывания ПК SIMONE </vt:lpstr>
      <vt:lpstr>PowerPoint Presentation</vt:lpstr>
      <vt:lpstr>eustream Словакия – использование SIMONE в газ транспорт компании</vt:lpstr>
      <vt:lpstr>ООО «ГАЗПРОМ ТРАНСГАЗ СУРГУТ»</vt:lpstr>
      <vt:lpstr>PowerPoint Presentation</vt:lpstr>
      <vt:lpstr>Внедрение SIMONE NSM в FGSZ (пример)</vt:lpstr>
      <vt:lpstr>Практическое применение SIMONE NSM в FGSZ</vt:lpstr>
      <vt:lpstr>Преимущества системы</vt:lpstr>
      <vt:lpstr>Применение ПК SIMONE</vt:lpstr>
      <vt:lpstr>СПАСИБО ЗА ВНИМАНИЕ</vt:lpstr>
    </vt:vector>
  </TitlesOfParts>
  <Company>SIMONE Research Group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SIMONE</dc:title>
  <dc:creator>Martin Styblo</dc:creator>
  <cp:lastModifiedBy>Maria Nedaikhlib</cp:lastModifiedBy>
  <cp:revision>148</cp:revision>
  <dcterms:created xsi:type="dcterms:W3CDTF">2009-04-23T11:43:22Z</dcterms:created>
  <dcterms:modified xsi:type="dcterms:W3CDTF">2025-09-16T15:22:09Z</dcterms:modified>
</cp:coreProperties>
</file>