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5"/>
    <p:sldId id="257" r:id="rId6"/>
    <p:sldId id="258" r:id="rId7"/>
    <p:sldId id="259" r:id="rId8"/>
    <p:sldId id="260" r:id="rId9"/>
    <p:sldId id="261" r:id="rId4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6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presProps" Target="presProps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jpe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99640" y="764640"/>
            <a:ext cx="7704360" cy="79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pc="-1" strike="noStrike">
                <a:solidFill>
                  <a:srgbClr val="ff8902"/>
                </a:solidFill>
                <a:latin typeface="Trebuchet MS"/>
              </a:rPr>
              <a:t>Click to edit the title text format</a:t>
            </a:r>
            <a:endParaRPr b="1" lang="en-US" sz="3600" spc="-1" strike="noStrike">
              <a:solidFill>
                <a:srgbClr val="ff8902"/>
              </a:solidFill>
              <a:latin typeface="Trebuchet MS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99640" y="1844640"/>
            <a:ext cx="7704360" cy="417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901"/>
              </a:spcBef>
              <a:spcAft>
                <a:spcPts val="601"/>
              </a:spcAft>
              <a:buClr>
                <a:srgbClr val="ff8902"/>
              </a:buClr>
              <a:buSzPct val="140000"/>
              <a:buFont typeface="Trebuchet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Click to edit the outline text format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1" marL="838080" indent="-380880">
              <a:spcBef>
                <a:spcPts val="901"/>
              </a:spcBef>
              <a:spcAft>
                <a:spcPts val="601"/>
              </a:spcAft>
              <a:buClr>
                <a:srgbClr val="ff8902"/>
              </a:buClr>
              <a:buFont typeface="Trebuchet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Second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2" marL="1257480" indent="-343080">
              <a:spcBef>
                <a:spcPts val="901"/>
              </a:spcBef>
              <a:spcAft>
                <a:spcPts val="601"/>
              </a:spcAft>
              <a:buClr>
                <a:srgbClr val="ff8902"/>
              </a:buClr>
              <a:buFont typeface="Trebuchet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Third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3" marL="1714680" indent="-343080">
              <a:spcBef>
                <a:spcPts val="901"/>
              </a:spcBef>
              <a:spcAft>
                <a:spcPts val="601"/>
              </a:spcAft>
              <a:buClr>
                <a:srgbClr val="494939"/>
              </a:buClr>
              <a:buFont typeface="Trebuchet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Fourth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4" marL="2133720" indent="-304920">
              <a:spcBef>
                <a:spcPts val="901"/>
              </a:spcBef>
              <a:spcAft>
                <a:spcPts val="601"/>
              </a:spcAft>
              <a:buClr>
                <a:srgbClr val="494939"/>
              </a:buClr>
              <a:buFont typeface="Trebuchet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Fifth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5" marL="2133720" indent="-304920">
              <a:spcBef>
                <a:spcPts val="901"/>
              </a:spcBef>
              <a:spcAft>
                <a:spcPts val="601"/>
              </a:spcAft>
              <a:buClr>
                <a:srgbClr val="000000"/>
              </a:buClr>
              <a:buFont typeface="Trebuchet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Sixth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6" marL="2133720" indent="-304920">
              <a:spcBef>
                <a:spcPts val="901"/>
              </a:spcBef>
              <a:spcAft>
                <a:spcPts val="601"/>
              </a:spcAft>
              <a:buClr>
                <a:srgbClr val="000000"/>
              </a:buClr>
              <a:buFont typeface="Trebuchet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Seventh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</p:txBody>
      </p:sp>
      <p:sp>
        <p:nvSpPr>
          <p:cNvPr id="2" name="Text Box 4"/>
          <p:cNvSpPr/>
          <p:nvPr/>
        </p:nvSpPr>
        <p:spPr>
          <a:xfrm>
            <a:off x="7524720" y="-7920"/>
            <a:ext cx="1081080" cy="476280"/>
          </a:xfrm>
          <a:prstGeom prst="rect">
            <a:avLst/>
          </a:prstGeom>
          <a:solidFill>
            <a:srgbClr val="ffb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2800" bIns="118800" anchor="t">
            <a:spAutoFit/>
          </a:bodyPr>
          <a:p>
            <a:pPr indent="0" algn="ctr">
              <a:lnSpc>
                <a:spcPct val="10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39BC1DD-0A37-465D-B075-62DFDC28891C}" type="slidenum">
              <a:rPr b="1" lang="en-US" sz="1800" spc="-1" strike="noStrike">
                <a:solidFill>
                  <a:srgbClr val="595949"/>
                </a:solidFill>
                <a:latin typeface="Trebuchet MS"/>
              </a:rPr>
              <a:t>&lt;number&gt;</a:t>
            </a:fld>
            <a:endParaRPr b="0" lang="en-US" sz="1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Box 5"/>
          <p:cNvSpPr/>
          <p:nvPr/>
        </p:nvSpPr>
        <p:spPr>
          <a:xfrm>
            <a:off x="1908000" y="6375600"/>
            <a:ext cx="68407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indent="0" algn="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cs-CZ" sz="1000" spc="-1" strike="noStrike">
                <a:solidFill>
                  <a:srgbClr val="494939"/>
                </a:solidFill>
                <a:latin typeface="Trebuchet MS"/>
              </a:rPr>
              <a:t>© 2006 </a:t>
            </a:r>
            <a:r>
              <a:rPr b="1" lang="en-US" sz="1000" spc="-1" strike="noStrike">
                <a:solidFill>
                  <a:srgbClr val="494939"/>
                </a:solidFill>
                <a:latin typeface="Trebuchet MS"/>
              </a:rPr>
              <a:t>SIMONE Research Group, s.r.o.</a:t>
            </a:r>
            <a:r>
              <a:rPr b="0" lang="cs-CZ" sz="1000" spc="-1" strike="noStrike">
                <a:solidFill>
                  <a:srgbClr val="494939"/>
                </a:solidFill>
                <a:latin typeface="Trebuchet MS"/>
              </a:rPr>
              <a:t>  </a:t>
            </a:r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Text Box 6"/>
          <p:cNvSpPr/>
          <p:nvPr/>
        </p:nvSpPr>
        <p:spPr>
          <a:xfrm>
            <a:off x="466560" y="68400"/>
            <a:ext cx="6769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cs-CZ" sz="1600" spc="-1" strike="noStrike">
                <a:solidFill>
                  <a:srgbClr val="ff8902"/>
                </a:solidFill>
                <a:latin typeface="Trebuchet MS"/>
              </a:rPr>
              <a:t>Kick-off meeting</a:t>
            </a:r>
            <a:endParaRPr b="0" lang="en-US" sz="1600" spc="-1" strike="noStrike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5" name="Picture 7" descr="sablona_svetla_smalllogo"/>
          <p:cNvPicPr/>
          <p:nvPr/>
        </p:nvPicPr>
        <p:blipFill>
          <a:blip r:embed="rId3"/>
          <a:stretch/>
        </p:blipFill>
        <p:spPr>
          <a:xfrm>
            <a:off x="539640" y="6356520"/>
            <a:ext cx="936720" cy="31248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ablona_svetla_biglogo"/>
          <p:cNvPicPr/>
          <p:nvPr/>
        </p:nvPicPr>
        <p:blipFill>
          <a:blip r:embed="rId3"/>
          <a:stretch/>
        </p:blipFill>
        <p:spPr>
          <a:xfrm>
            <a:off x="4067280" y="932040"/>
            <a:ext cx="4681440" cy="15602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99640" y="764640"/>
            <a:ext cx="7704360" cy="79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pc="-1" strike="noStrike">
                <a:solidFill>
                  <a:srgbClr val="ff8902"/>
                </a:solidFill>
                <a:latin typeface="Trebuchet MS"/>
              </a:rPr>
              <a:t>Click to edit the title text format</a:t>
            </a:r>
            <a:endParaRPr b="1" lang="en-US" sz="3600" spc="-1" strike="noStrike">
              <a:solidFill>
                <a:srgbClr val="ff8902"/>
              </a:solidFill>
              <a:latin typeface="Trebuchet M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99640" y="1844640"/>
            <a:ext cx="7704360" cy="417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901"/>
              </a:spcBef>
              <a:spcAft>
                <a:spcPts val="601"/>
              </a:spcAft>
              <a:buClr>
                <a:srgbClr val="ff8902"/>
              </a:buClr>
              <a:buSzPct val="140000"/>
              <a:buFont typeface="Trebuchet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Click to edit the outline text format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1" marL="838080" indent="-380880">
              <a:spcBef>
                <a:spcPts val="901"/>
              </a:spcBef>
              <a:spcAft>
                <a:spcPts val="601"/>
              </a:spcAft>
              <a:buClr>
                <a:srgbClr val="ff8902"/>
              </a:buClr>
              <a:buFont typeface="Trebuchet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Second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2" marL="1257480" indent="-343080">
              <a:spcBef>
                <a:spcPts val="901"/>
              </a:spcBef>
              <a:spcAft>
                <a:spcPts val="601"/>
              </a:spcAft>
              <a:buClr>
                <a:srgbClr val="ff8902"/>
              </a:buClr>
              <a:buFont typeface="Trebuchet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Third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3" marL="1714680" indent="-343080">
              <a:spcBef>
                <a:spcPts val="901"/>
              </a:spcBef>
              <a:spcAft>
                <a:spcPts val="601"/>
              </a:spcAft>
              <a:buClr>
                <a:srgbClr val="494939"/>
              </a:buClr>
              <a:buFont typeface="Trebuchet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Fourth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4" marL="2133720" indent="-304920">
              <a:spcBef>
                <a:spcPts val="901"/>
              </a:spcBef>
              <a:spcAft>
                <a:spcPts val="601"/>
              </a:spcAft>
              <a:buClr>
                <a:srgbClr val="494939"/>
              </a:buClr>
              <a:buFont typeface="Trebuchet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Fifth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5" marL="2133720" indent="-304920">
              <a:spcBef>
                <a:spcPts val="901"/>
              </a:spcBef>
              <a:spcAft>
                <a:spcPts val="601"/>
              </a:spcAft>
              <a:buClr>
                <a:srgbClr val="000000"/>
              </a:buClr>
              <a:buFont typeface="Trebuchet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Sixth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6" marL="2133720" indent="-304920">
              <a:spcBef>
                <a:spcPts val="901"/>
              </a:spcBef>
              <a:spcAft>
                <a:spcPts val="601"/>
              </a:spcAft>
              <a:buClr>
                <a:srgbClr val="000000"/>
              </a:buClr>
              <a:buFont typeface="Trebuchet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Seventh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4"/>
  </p:sldLayoutIdLst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55640" y="2492280"/>
            <a:ext cx="7920000" cy="1943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FF8902"/>
                </a:solidFill>
                <a:latin typeface="Trebuchet MS"/>
              </a:rPr>
              <a:t>SIMONE Forecast System</a:t>
            </a:r>
          </a:p>
          <a:p>
            <a:pPr algn="l"/>
            <a:r>
              <a:rPr sz="2600" b="1">
                <a:solidFill>
                  <a:srgbClr val="FF8902"/>
                </a:solidFill>
                <a:latin typeface="Trebuchet MS"/>
              </a:rPr>
              <a:t>ML-Based Gas Consumption Forecasting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5084640"/>
            <a:ext cx="7775640" cy="1463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494939"/>
                </a:solidFill>
                <a:latin typeface="Trebuchet MS"/>
              </a:rPr>
              <a:t>SIMONE Research Group  · 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907560"/>
            <a:ext cx="7704360" cy="792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8902"/>
                </a:solidFill>
                <a:latin typeface="Trebuchet MS"/>
              </a:rPr>
              <a:t>Per-Node Correction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3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Yesterday’s reconstruction scenario provides actual consumption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Model predicts yesterday with same weather conditions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Ratio actual / predicted = correction factor per node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Dampened: factor clamped to [0.5, 2.0], blended 50/50 with 1.0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Result: forecast adapts daily to real network behavior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907560"/>
            <a:ext cx="7704360" cy="792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8902"/>
                </a:solidFill>
                <a:latin typeface="Trebuchet MS"/>
              </a:rPr>
              <a:t>SIMONE Integration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3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Reads scenarios via SIMONE API (simone_read, simone_varid_array_python)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Writes forecast via simone_write_array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Automatic unit conversion (training unit → current network default)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Network / scenario auto-detection from open SIMONE session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Compressor station fuel nodes automatically excluded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907560"/>
            <a:ext cx="7704360" cy="792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8902"/>
                </a:solidFill>
                <a:latin typeface="Trebuchet MS"/>
              </a:rPr>
              <a:t>Multi-Language Support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3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16 languages: EN, CZ, DE, PL, HU, FR, IT, ES, HR, RU, SK, UA, PT, JP, CN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Auto-detection from SIMONE installation language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All GUI dialogs, log messages, and country names translated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GUI via PowerShell WinForms (no additional dependencies)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907560"/>
            <a:ext cx="7704360" cy="792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8902"/>
                </a:solidFill>
                <a:latin typeface="Trebuchet MS"/>
              </a:rPr>
              <a:t>Deployment Options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3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000"/>
              </a:spcBef>
              <a:spcAft>
                <a:spcPts val="200"/>
              </a:spcAft>
            </a:pPr>
            <a:r>
              <a:rPr sz="1200" b="1">
                <a:solidFill>
                  <a:srgbClr val="FF8902"/>
                </a:solidFill>
                <a:latin typeface="Trebuchet MS"/>
              </a:rPr>
              <a:t>Interactive Mode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500" b="0">
                <a:solidFill>
                  <a:srgbClr val="494939"/>
                </a:solidFill>
                <a:latin typeface="Trebuchet MS"/>
              </a:rPr>
              <a:t>•  GUI dialogs launched from SIMONE menu</a:t>
            </a:r>
          </a:p>
          <a:p>
            <a:pPr algn="l">
              <a:spcBef>
                <a:spcPts val="1000"/>
              </a:spcBef>
              <a:spcAft>
                <a:spcPts val="200"/>
              </a:spcAft>
            </a:pPr>
            <a:r>
              <a:rPr sz="1200" b="1">
                <a:solidFill>
                  <a:srgbClr val="FF8902"/>
                </a:solidFill>
                <a:latin typeface="Trebuchet MS"/>
              </a:rPr>
              <a:t>Batch Mode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500" b="0">
                <a:solidFill>
                  <a:srgbClr val="494939"/>
                </a:solidFill>
                <a:latin typeface="Trebuchet MS"/>
              </a:rPr>
              <a:t>•  --batch flag, reads configuration from FORECAST.INI</a:t>
            </a:r>
          </a:p>
          <a:p>
            <a:pPr algn="l">
              <a:spcBef>
                <a:spcPts val="1000"/>
              </a:spcBef>
              <a:spcAft>
                <a:spcPts val="200"/>
              </a:spcAft>
            </a:pPr>
            <a:r>
              <a:rPr sz="1200" b="1">
                <a:solidFill>
                  <a:srgbClr val="FF8902"/>
                </a:solidFill>
                <a:latin typeface="Trebuchet MS"/>
              </a:rPr>
              <a:t>Extract-Only Mode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500" b="0">
                <a:solidFill>
                  <a:srgbClr val="494939"/>
                </a:solidFill>
                <a:latin typeface="Trebuchet MS"/>
              </a:rPr>
              <a:t>•  Daily incremental data extraction for continuous improvement</a:t>
            </a:r>
          </a:p>
          <a:p>
            <a:pPr algn="l">
              <a:spcBef>
                <a:spcPts val="1000"/>
              </a:spcBef>
              <a:spcAft>
                <a:spcPts val="200"/>
              </a:spcAft>
            </a:pPr>
            <a:r>
              <a:rPr sz="1200" b="1">
                <a:solidFill>
                  <a:srgbClr val="FF8902"/>
                </a:solidFill>
                <a:latin typeface="Trebuchet MS"/>
              </a:rPr>
              <a:t>Packaging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500" b="0">
                <a:solidFill>
                  <a:srgbClr val="494939"/>
                </a:solidFill>
                <a:latin typeface="Trebuchet MS"/>
              </a:rPr>
              <a:t>•  Pre-built Python wheels, no pip needed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500" b="0">
                <a:solidFill>
                  <a:srgbClr val="494939"/>
                </a:solidFill>
                <a:latin typeface="Trebuchet MS"/>
              </a:rPr>
              <a:t>•  No external dependencies beyond SIMONE Python SDK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907560"/>
            <a:ext cx="7704360" cy="792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8902"/>
                </a:solidFill>
                <a:latin typeface="Trebuchet MS"/>
              </a:rPr>
              <a:t>Key Benefits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3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  <a:spcAft>
                <a:spcPts val="200"/>
              </a:spcAft>
            </a:pPr>
            <a:r>
              <a:rPr sz="1600" b="1">
                <a:solidFill>
                  <a:srgbClr val="FF8902"/>
                </a:solidFill>
                <a:latin typeface="Trebuchet MS"/>
              </a:rPr>
              <a:t>•  Automated  —  </a:t>
            </a:r>
            <a:r>
              <a:rPr sz="1600" b="0">
                <a:solidFill>
                  <a:srgbClr val="494939"/>
                </a:solidFill>
                <a:latin typeface="Trebuchet MS"/>
              </a:rPr>
              <a:t>no manual forecast estimation needed</a:t>
            </a:r>
          </a:p>
          <a:p>
            <a:pPr algn="l">
              <a:spcBef>
                <a:spcPts val="600"/>
              </a:spcBef>
              <a:spcAft>
                <a:spcPts val="200"/>
              </a:spcAft>
            </a:pPr>
            <a:r>
              <a:rPr sz="1600" b="1">
                <a:solidFill>
                  <a:srgbClr val="FF8902"/>
                </a:solidFill>
                <a:latin typeface="Trebuchet MS"/>
              </a:rPr>
              <a:t>•  Accurate  —  </a:t>
            </a:r>
            <a:r>
              <a:rPr sz="1600" b="0">
                <a:solidFill>
                  <a:srgbClr val="494939"/>
                </a:solidFill>
                <a:latin typeface="Trebuchet MS"/>
              </a:rPr>
              <a:t>ML captures weather sensitivity + node-specific patterns</a:t>
            </a:r>
          </a:p>
          <a:p>
            <a:pPr algn="l">
              <a:spcBef>
                <a:spcPts val="600"/>
              </a:spcBef>
              <a:spcAft>
                <a:spcPts val="200"/>
              </a:spcAft>
            </a:pPr>
            <a:r>
              <a:rPr sz="1600" b="1">
                <a:solidFill>
                  <a:srgbClr val="FF8902"/>
                </a:solidFill>
                <a:latin typeface="Trebuchet MS"/>
              </a:rPr>
              <a:t>•  Adaptive  —  </a:t>
            </a:r>
            <a:r>
              <a:rPr sz="1600" b="0">
                <a:solidFill>
                  <a:srgbClr val="494939"/>
                </a:solidFill>
                <a:latin typeface="Trebuchet MS"/>
              </a:rPr>
              <a:t>daily correction from actual data</a:t>
            </a:r>
          </a:p>
          <a:p>
            <a:pPr algn="l">
              <a:spcBef>
                <a:spcPts val="600"/>
              </a:spcBef>
              <a:spcAft>
                <a:spcPts val="200"/>
              </a:spcAft>
            </a:pPr>
            <a:r>
              <a:rPr sz="1600" b="1">
                <a:solidFill>
                  <a:srgbClr val="FF8902"/>
                </a:solidFill>
                <a:latin typeface="Trebuchet MS"/>
              </a:rPr>
              <a:t>•  Integrated  —  </a:t>
            </a:r>
            <a:r>
              <a:rPr sz="1600" b="0">
                <a:solidFill>
                  <a:srgbClr val="494939"/>
                </a:solidFill>
                <a:latin typeface="Trebuchet MS"/>
              </a:rPr>
              <a:t>reads / writes SIMONE scenarios natively</a:t>
            </a:r>
          </a:p>
          <a:p>
            <a:pPr algn="l">
              <a:spcBef>
                <a:spcPts val="600"/>
              </a:spcBef>
              <a:spcAft>
                <a:spcPts val="200"/>
              </a:spcAft>
            </a:pPr>
            <a:r>
              <a:rPr sz="1600" b="1">
                <a:solidFill>
                  <a:srgbClr val="FF8902"/>
                </a:solidFill>
                <a:latin typeface="Trebuchet MS"/>
              </a:rPr>
              <a:t>•  Scalable  —  </a:t>
            </a:r>
            <a:r>
              <a:rPr sz="1600" b="0">
                <a:solidFill>
                  <a:srgbClr val="494939"/>
                </a:solidFill>
                <a:latin typeface="Trebuchet MS"/>
              </a:rPr>
              <a:t>parallel extraction, works with any network size</a:t>
            </a:r>
          </a:p>
          <a:p>
            <a:pPr algn="l">
              <a:spcBef>
                <a:spcPts val="600"/>
              </a:spcBef>
              <a:spcAft>
                <a:spcPts val="200"/>
              </a:spcAft>
            </a:pPr>
            <a:r>
              <a:rPr sz="1600" b="1">
                <a:solidFill>
                  <a:srgbClr val="FF8902"/>
                </a:solidFill>
                <a:latin typeface="Trebuchet MS"/>
              </a:rPr>
              <a:t>•  Multilingual  —  </a:t>
            </a:r>
            <a:r>
              <a:rPr sz="1600" b="0">
                <a:solidFill>
                  <a:srgbClr val="494939"/>
                </a:solidFill>
                <a:latin typeface="Trebuchet MS"/>
              </a:rPr>
              <a:t>16 languages, auto-detected from SIMONE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907560"/>
            <a:ext cx="7704360" cy="792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8902"/>
                </a:solidFill>
                <a:latin typeface="Trebuchet MS"/>
              </a:rPr>
              <a:t>Summary &amp; Next Steps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3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Production-ready forecasting integrated into SIMONE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Continuous improvement: more data → better model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Daily workflow: extract today → forecast tomorrow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Future: real-time integration, ensemble models, pressure forecasting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907560"/>
            <a:ext cx="7704360" cy="792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8902"/>
                </a:solidFill>
                <a:latin typeface="Trebuchet MS"/>
              </a:rPr>
              <a:t>The Challenge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3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Gas TSOs need accurate demand forecasts for operational planning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Traditional methods rely on manual estimation or simple extrapolation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Weather sensitivity, seasonal patterns, and node-specific behavior are hard to capture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Errors in forecast → inefficient compression, linepack issues, supply imbalances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907560"/>
            <a:ext cx="7704360" cy="792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8902"/>
                </a:solidFill>
                <a:latin typeface="Trebuchet MS"/>
              </a:rPr>
              <a:t>Our Solution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3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Machine learning model trained on historical SIMONE reconstruction scenarios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Automatic weather integration (5 temperatures per country)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Per-node prediction with automatic correction from yesterday’s actuals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Fully integrated with SIMONE — reads data and writes forecast scenarios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907560"/>
            <a:ext cx="7704360" cy="792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8902"/>
                </a:solidFill>
                <a:latin typeface="Trebuchet MS"/>
              </a:rPr>
              <a:t>Architecture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3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000"/>
              </a:spcBef>
              <a:spcAft>
                <a:spcPts val="200"/>
              </a:spcAft>
            </a:pPr>
            <a:r>
              <a:rPr sz="1200" b="1">
                <a:solidFill>
                  <a:srgbClr val="FF8902"/>
                </a:solidFill>
                <a:latin typeface="Trebuchet MS"/>
              </a:rPr>
              <a:t>Core Scripts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500" b="0">
                <a:solidFill>
                  <a:srgbClr val="494939"/>
                </a:solidFill>
                <a:latin typeface="Trebuchet MS"/>
              </a:rPr>
              <a:t>•  train.py — model training pipeline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500" b="0">
                <a:solidFill>
                  <a:srgbClr val="494939"/>
                </a:solidFill>
                <a:latin typeface="Trebuchet MS"/>
              </a:rPr>
              <a:t>•  forecast.py — prediction generation &amp; SIMONE integration</a:t>
            </a:r>
          </a:p>
          <a:p>
            <a:pPr algn="l">
              <a:spcBef>
                <a:spcPts val="1000"/>
              </a:spcBef>
              <a:spcAft>
                <a:spcPts val="200"/>
              </a:spcAft>
            </a:pPr>
            <a:r>
              <a:rPr sz="1200" b="1">
                <a:solidFill>
                  <a:srgbClr val="FF8902"/>
                </a:solidFill>
                <a:latin typeface="Trebuchet MS"/>
              </a:rPr>
              <a:t>Data Flow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500" b="0">
                <a:solidFill>
                  <a:srgbClr val="494939"/>
                </a:solidFill>
                <a:latin typeface="Trebuchet MS"/>
              </a:rPr>
              <a:t>•  SIMONE scenarios → Parquet → ML model → Forecast CSV → SIMONE scenario</a:t>
            </a:r>
          </a:p>
          <a:p>
            <a:pPr algn="l">
              <a:spcBef>
                <a:spcPts val="1000"/>
              </a:spcBef>
              <a:spcAft>
                <a:spcPts val="200"/>
              </a:spcAft>
            </a:pPr>
            <a:r>
              <a:rPr sz="1200" b="1">
                <a:solidFill>
                  <a:srgbClr val="FF8902"/>
                </a:solidFill>
                <a:latin typeface="Trebuchet MS"/>
              </a:rPr>
              <a:t>Weather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500" b="0">
                <a:solidFill>
                  <a:srgbClr val="494939"/>
                </a:solidFill>
                <a:latin typeface="Trebuchet MS"/>
              </a:rPr>
              <a:t>•  Open-Meteo API (free, no API key needed)</a:t>
            </a:r>
          </a:p>
          <a:p>
            <a:pPr algn="l">
              <a:spcBef>
                <a:spcPts val="1000"/>
              </a:spcBef>
              <a:spcAft>
                <a:spcPts val="200"/>
              </a:spcAft>
            </a:pPr>
            <a:r>
              <a:rPr sz="1200" b="1">
                <a:solidFill>
                  <a:srgbClr val="FF8902"/>
                </a:solidFill>
                <a:latin typeface="Trebuchet MS"/>
              </a:rPr>
              <a:t>Storage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500" b="0">
                <a:solidFill>
                  <a:srgbClr val="494939"/>
                </a:solidFill>
                <a:latin typeface="Trebuchet MS"/>
              </a:rPr>
              <a:t>•  SQLite for metadata, weather cache, extraction tracking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907560"/>
            <a:ext cx="7704360" cy="792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8902"/>
                </a:solidFill>
                <a:latin typeface="Trebuchet MS"/>
              </a:rPr>
              <a:t>Training Pipeline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3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500" b="0">
                <a:solidFill>
                  <a:srgbClr val="494939"/>
                </a:solidFill>
                <a:latin typeface="Trebuchet MS"/>
              </a:rPr>
              <a:t>1.  Extract reconstruction scenarios from SIMONE (parallel processing)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500" b="0">
                <a:solidFill>
                  <a:srgbClr val="494939"/>
                </a:solidFill>
                <a:latin typeface="Trebuchet MS"/>
              </a:rPr>
              <a:t>2.  Download historical weather for 5 representative cities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500" b="0">
                <a:solidFill>
                  <a:srgbClr val="494939"/>
                </a:solidFill>
                <a:latin typeface="Trebuchet MS"/>
              </a:rPr>
              <a:t>3.  Feature engineering (time, weather, node statistics, customer attributes)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500" b="0">
                <a:solidFill>
                  <a:srgbClr val="494939"/>
                </a:solidFill>
                <a:latin typeface="Trebuchet MS"/>
              </a:rPr>
              <a:t>4.  Train multiple ML models (LightGBM, XGBoost, Random Forest, Gradient Boosting)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500" b="0">
                <a:solidFill>
                  <a:srgbClr val="494939"/>
                </a:solidFill>
                <a:latin typeface="Trebuchet MS"/>
              </a:rPr>
              <a:t>5.  Auto-select best model by validation RMSE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907560"/>
            <a:ext cx="7704360" cy="792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8902"/>
                </a:solidFill>
                <a:latin typeface="Trebuchet MS"/>
              </a:rPr>
              <a:t>Feature Engineering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3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000"/>
              </a:spcBef>
              <a:spcAft>
                <a:spcPts val="200"/>
              </a:spcAft>
            </a:pPr>
            <a:r>
              <a:rPr sz="1200" b="1">
                <a:solidFill>
                  <a:srgbClr val="FF8902"/>
                </a:solidFill>
                <a:latin typeface="Trebuchet MS"/>
              </a:rPr>
              <a:t>Time Features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400" b="0">
                <a:solidFill>
                  <a:srgbClr val="494939"/>
                </a:solidFill>
                <a:latin typeface="Trebuchet MS"/>
              </a:rPr>
              <a:t>•  Hour, day of week, month (+ sin/cos cyclic encoding)</a:t>
            </a:r>
          </a:p>
          <a:p>
            <a:pPr algn="l">
              <a:spcBef>
                <a:spcPts val="1000"/>
              </a:spcBef>
              <a:spcAft>
                <a:spcPts val="200"/>
              </a:spcAft>
            </a:pPr>
            <a:r>
              <a:rPr sz="1200" b="1">
                <a:solidFill>
                  <a:srgbClr val="FF8902"/>
                </a:solidFill>
                <a:latin typeface="Trebuchet MS"/>
              </a:rPr>
              <a:t>Weather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400" b="0">
                <a:solidFill>
                  <a:srgbClr val="494939"/>
                </a:solidFill>
                <a:latin typeface="Trebuchet MS"/>
              </a:rPr>
              <a:t>•  5 regional temperatures, wind speed, humidity, feels-like</a:t>
            </a:r>
          </a:p>
          <a:p>
            <a:pPr algn="l">
              <a:spcBef>
                <a:spcPts val="1000"/>
              </a:spcBef>
              <a:spcAft>
                <a:spcPts val="200"/>
              </a:spcAft>
            </a:pPr>
            <a:r>
              <a:rPr sz="1200" b="1">
                <a:solidFill>
                  <a:srgbClr val="FF8902"/>
                </a:solidFill>
                <a:latin typeface="Trebuchet MS"/>
              </a:rPr>
              <a:t>Node Identity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400" b="0">
                <a:solidFill>
                  <a:srgbClr val="494939"/>
                </a:solidFill>
                <a:latin typeface="Trebuchet MS"/>
              </a:rPr>
              <a:t>•  Encoded node ID, mean consumption, hourly profile shape</a:t>
            </a:r>
          </a:p>
          <a:p>
            <a:pPr algn="l">
              <a:spcBef>
                <a:spcPts val="1000"/>
              </a:spcBef>
              <a:spcAft>
                <a:spcPts val="200"/>
              </a:spcAft>
            </a:pPr>
            <a:r>
              <a:rPr sz="1200" b="1">
                <a:solidFill>
                  <a:srgbClr val="FF8902"/>
                </a:solidFill>
                <a:latin typeface="Trebuchet MS"/>
              </a:rPr>
              <a:t>Customer Attributes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400" b="0">
                <a:solidFill>
                  <a:srgbClr val="494939"/>
                </a:solidFill>
                <a:latin typeface="Trebuchet MS"/>
              </a:rPr>
              <a:t>•  Optional type/category from SIMONE user attributes</a:t>
            </a:r>
          </a:p>
          <a:p>
            <a:pPr algn="l">
              <a:spcBef>
                <a:spcPts val="1000"/>
              </a:spcBef>
              <a:spcAft>
                <a:spcPts val="200"/>
              </a:spcAft>
            </a:pPr>
            <a:r>
              <a:rPr sz="1200" b="1">
                <a:solidFill>
                  <a:srgbClr val="FF8902"/>
                </a:solidFill>
                <a:latin typeface="Trebuchet MS"/>
              </a:rPr>
              <a:t>Calendar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400" b="0">
                <a:solidFill>
                  <a:srgbClr val="494939"/>
                </a:solidFill>
                <a:latin typeface="Trebuchet MS"/>
              </a:rPr>
              <a:t>•  Holiday and weekend flags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907560"/>
            <a:ext cx="7704360" cy="792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8902"/>
                </a:solidFill>
                <a:latin typeface="Trebuchet MS"/>
              </a:rPr>
              <a:t>Weather Integration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3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Open-Meteo API: free, global coverage, hourly resolution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Country selector: auto-picks 5 largest cities per country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5 temperatures allow model to learn regional weather sensitivity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Manual CSV import as fallback (when API unavailable)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Historical + 48-hour forecast weather supported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907560"/>
            <a:ext cx="7704360" cy="792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8902"/>
                </a:solidFill>
                <a:latin typeface="Trebuchet MS"/>
              </a:rPr>
              <a:t>Model Training Results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3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Multi-method comparison: LightGBM vs XGBoost vs Random Forest vs Gradient Boosting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Automatic best model selection (lowest RMSE on validation set)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Feature importance analysis reveals key consumption drivers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Typical accuracy: RMSE within 5–15% of mean consumption (network dependent)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907560"/>
            <a:ext cx="7704360" cy="792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8902"/>
                </a:solidFill>
                <a:latin typeface="Trebuchet MS"/>
              </a:rPr>
              <a:t>Forecast Generation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3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Reads trained model + latest weather forecast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Generates per-node hourly predictions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Per-node correction: compares yesterday’s prediction vs actual → adjustment factor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Resampling to any interval (15 min, 30 min, 60 min)</a:t>
            </a:r>
          </a:p>
          <a:p>
            <a:pPr algn="l">
              <a:spcBef>
                <a:spcPts val="300"/>
              </a:spcBef>
              <a:spcAft>
                <a:spcPts val="100"/>
              </a:spcAft>
            </a:pPr>
            <a:r>
              <a:rPr sz="1600" b="0">
                <a:solidFill>
                  <a:srgbClr val="494939"/>
                </a:solidFill>
                <a:latin typeface="Trebuchet MS"/>
              </a:rPr>
              <a:t>•  Writes forecast scenario (FORECAST.RDF) directly to SIMONE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3305</TotalTime>
  <Application>LibreOffice/24.2.7.2$Linux_X86_64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2007-12-07T18:20:20Z</dcterms:created>
  <dc:creator>Martin Styblo</dc:creator>
  <dc:description/>
  <dc:language>en-US</dc:language>
  <cp:lastModifiedBy>Jaromir Elias</cp:lastModifiedBy>
  <dcterms:modified xsi:type="dcterms:W3CDTF">2026-05-18T12:07:03Z</dcterms:modified>
  <cp:revision>191</cp:revision>
  <dc:subject/>
  <dc:title>SIMONE Advanced Training</dc:title>
</cp:coreProperties>
</file>